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customXml/itemProps4.xml" ContentType="application/vnd.openxmlformats-officedocument.customXml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5"/>
  </p:sldMasterIdLst>
  <p:notesMasterIdLst>
    <p:notesMasterId r:id="rId23"/>
  </p:notesMasterIdLst>
  <p:handoutMasterIdLst>
    <p:handoutMasterId r:id="rId24"/>
  </p:handoutMasterIdLst>
  <p:sldIdLst>
    <p:sldId id="260" r:id="rId6"/>
    <p:sldId id="406" r:id="rId7"/>
    <p:sldId id="442" r:id="rId8"/>
    <p:sldId id="443" r:id="rId9"/>
    <p:sldId id="445" r:id="rId10"/>
    <p:sldId id="434" r:id="rId11"/>
    <p:sldId id="432" r:id="rId12"/>
    <p:sldId id="437" r:id="rId13"/>
    <p:sldId id="433" r:id="rId14"/>
    <p:sldId id="438" r:id="rId15"/>
    <p:sldId id="436" r:id="rId16"/>
    <p:sldId id="440" r:id="rId17"/>
    <p:sldId id="435" r:id="rId18"/>
    <p:sldId id="441" r:id="rId19"/>
    <p:sldId id="420" r:id="rId20"/>
    <p:sldId id="426" r:id="rId21"/>
    <p:sldId id="444" r:id="rId22"/>
  </p:sldIdLst>
  <p:sldSz cx="9144000" cy="5143500" type="screen16x9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EAEAEA"/>
    <a:srgbClr val="DDDDDD"/>
    <a:srgbClr val="F5F5F5"/>
    <a:srgbClr val="FFFFCC"/>
    <a:srgbClr val="F8F8F8"/>
    <a:srgbClr val="89C4FF"/>
    <a:srgbClr val="ACDAF6"/>
    <a:srgbClr val="C9E4FF"/>
    <a:srgbClr val="2E3192"/>
    <a:srgbClr val="EF503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6667" autoAdjust="0"/>
  </p:normalViewPr>
  <p:slideViewPr>
    <p:cSldViewPr>
      <p:cViewPr varScale="1">
        <p:scale>
          <a:sx n="94" d="100"/>
          <a:sy n="94" d="100"/>
        </p:scale>
        <p:origin x="-684" y="1684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370" y="-96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968"/>
          </a:xfrm>
          <a:prstGeom prst="rect">
            <a:avLst/>
          </a:prstGeom>
        </p:spPr>
        <p:txBody>
          <a:bodyPr vert="horz" lIns="91727" tIns="45862" rIns="91727" bIns="4586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2"/>
            <a:ext cx="2946400" cy="496968"/>
          </a:xfrm>
          <a:prstGeom prst="rect">
            <a:avLst/>
          </a:prstGeom>
        </p:spPr>
        <p:txBody>
          <a:bodyPr vert="horz" lIns="91727" tIns="45862" rIns="91727" bIns="4586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EF88B23-9694-4A4C-91CF-83A107F4051D}" type="datetimeFigureOut">
              <a:rPr lang="ru-RU"/>
              <a:pPr>
                <a:defRPr/>
              </a:pPr>
              <a:t>19.01.2023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673"/>
            <a:ext cx="2946400" cy="496967"/>
          </a:xfrm>
          <a:prstGeom prst="rect">
            <a:avLst/>
          </a:prstGeom>
        </p:spPr>
        <p:txBody>
          <a:bodyPr vert="horz" lIns="91727" tIns="45862" rIns="91727" bIns="4586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673"/>
            <a:ext cx="2946400" cy="496967"/>
          </a:xfrm>
          <a:prstGeom prst="rect">
            <a:avLst/>
          </a:prstGeom>
        </p:spPr>
        <p:txBody>
          <a:bodyPr vert="horz" lIns="91727" tIns="45862" rIns="91727" bIns="4586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9F149B7-D4A8-41CD-80C6-BC9BC91A68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278707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968"/>
          </a:xfrm>
          <a:prstGeom prst="rect">
            <a:avLst/>
          </a:prstGeom>
        </p:spPr>
        <p:txBody>
          <a:bodyPr vert="horz" lIns="91727" tIns="45862" rIns="91727" bIns="4586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2"/>
            <a:ext cx="2946400" cy="496968"/>
          </a:xfrm>
          <a:prstGeom prst="rect">
            <a:avLst/>
          </a:prstGeom>
        </p:spPr>
        <p:txBody>
          <a:bodyPr vert="horz" lIns="91727" tIns="45862" rIns="91727" bIns="4586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9A5D9E8-DC11-4F88-B055-7C6033DE779E}" type="datetimeFigureOut">
              <a:rPr lang="ru-RU"/>
              <a:pPr>
                <a:defRPr/>
              </a:pPr>
              <a:t>19.01.2023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6125"/>
            <a:ext cx="6616700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27" tIns="45862" rIns="91727" bIns="45862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2" y="4715632"/>
            <a:ext cx="5438775" cy="4467939"/>
          </a:xfrm>
          <a:prstGeom prst="rect">
            <a:avLst/>
          </a:prstGeom>
        </p:spPr>
        <p:txBody>
          <a:bodyPr vert="horz" lIns="91727" tIns="45862" rIns="91727" bIns="45862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673"/>
            <a:ext cx="2946400" cy="496967"/>
          </a:xfrm>
          <a:prstGeom prst="rect">
            <a:avLst/>
          </a:prstGeom>
        </p:spPr>
        <p:txBody>
          <a:bodyPr vert="horz" lIns="91727" tIns="45862" rIns="91727" bIns="4586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673"/>
            <a:ext cx="2946400" cy="496967"/>
          </a:xfrm>
          <a:prstGeom prst="rect">
            <a:avLst/>
          </a:prstGeom>
        </p:spPr>
        <p:txBody>
          <a:bodyPr vert="horz" lIns="91727" tIns="45862" rIns="91727" bIns="4586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9D042E8-DB45-4D3D-A82D-A6AC747BD7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204635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0488" y="746125"/>
            <a:ext cx="6616700" cy="37226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532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AF25C5-A627-43F6-A001-A5835A4BD53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046520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9B2CE-E6B2-4169-97FE-A8FBD9A4645F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9B2CE-E6B2-4169-97FE-A8FBD9A4645F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9B2CE-E6B2-4169-97FE-A8FBD9A4645F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9B2CE-E6B2-4169-97FE-A8FBD9A4645F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0488" y="746125"/>
            <a:ext cx="6616700" cy="37226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532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AF25C5-A627-43F6-A001-A5835A4BD53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046520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0488" y="746125"/>
            <a:ext cx="6616700" cy="37226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532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AF25C5-A627-43F6-A001-A5835A4BD53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871122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0488" y="746125"/>
            <a:ext cx="6616700" cy="37226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532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AF25C5-A627-43F6-A001-A5835A4BD53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9B2CE-E6B2-4169-97FE-A8FBD9A4645F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9B2CE-E6B2-4169-97FE-A8FBD9A4645F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0488" y="746125"/>
            <a:ext cx="6616700" cy="37226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532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AF25C5-A627-43F6-A001-A5835A4BD53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046520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9B2CE-E6B2-4169-97FE-A8FBD9A4645F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9B2CE-E6B2-4169-97FE-A8FBD9A4645F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9B2CE-E6B2-4169-97FE-A8FBD9A4645F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9B2CE-E6B2-4169-97FE-A8FBD9A4645F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0488" y="746125"/>
            <a:ext cx="6616700" cy="37226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532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AF25C5-A627-43F6-A001-A5835A4BD53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74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551FA-8605-4720-AB93-90AF295C6CB9}" type="datetimeFigureOut">
              <a:rPr lang="ru-RU"/>
              <a:pPr>
                <a:defRPr/>
              </a:pPr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C0224-97F7-490A-B934-2FB382DE13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4CF97-62A0-4DAC-9DB1-FF17090F65A7}" type="datetimeFigureOut">
              <a:rPr lang="ru-RU"/>
              <a:pPr>
                <a:defRPr/>
              </a:pPr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ACABE5-8475-4850-83F6-7462E25008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F36CF-0A3C-47F8-B04A-48650009F402}" type="datetimeFigureOut">
              <a:rPr lang="ru-RU"/>
              <a:pPr>
                <a:defRPr/>
              </a:pPr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A6CB2A-DF0C-4AB6-BF86-A51512CD5F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E9174-92FE-4ED6-A0B6-A3018A59DA4B}" type="datetimeFigureOut">
              <a:rPr lang="ru-RU"/>
              <a:pPr>
                <a:defRPr/>
              </a:pPr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56B28-C4C4-49E3-8878-E65BC629A7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FE4C0-960A-4A48-9145-4D58019AC6BF}" type="datetimeFigureOut">
              <a:rPr lang="ru-RU"/>
              <a:pPr>
                <a:defRPr/>
              </a:pPr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E8374-394E-4758-8D1C-9EB470881A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1BAD4-6070-4172-BE3C-8EA8647C554E}" type="datetimeFigureOut">
              <a:rPr lang="ru-RU"/>
              <a:pPr>
                <a:defRPr/>
              </a:pPr>
              <a:t>19.01.2023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6A0F0-A63A-473E-9150-0C876367BA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ACEAC-74A8-424F-A716-F561F079D9AF}" type="datetimeFigureOut">
              <a:rPr lang="ru-RU"/>
              <a:pPr>
                <a:defRPr/>
              </a:pPr>
              <a:t>19.01.2023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8A911-33B7-49BB-938F-5F8AAA854E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87E159-1827-435F-A2CD-E4511BA35A48}" type="datetimeFigureOut">
              <a:rPr lang="ru-RU"/>
              <a:pPr>
                <a:defRPr/>
              </a:pPr>
              <a:t>19.01.2023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75A75-6807-418F-8B59-FE4B1D9546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240EE3-CC60-4559-B239-70DBD044A060}" type="datetimeFigureOut">
              <a:rPr lang="ru-RU"/>
              <a:pPr>
                <a:defRPr/>
              </a:pPr>
              <a:t>19.01.2023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CD642-FCC7-4B45-8CC8-F769D80877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97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430E5-34C9-4658-9C1C-38FD876929AB}" type="datetimeFigureOut">
              <a:rPr lang="ru-RU"/>
              <a:pPr>
                <a:defRPr/>
              </a:pPr>
              <a:t>19.01.2023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7E1AD-5C48-4B5F-91DC-2A2FC960F5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58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DCBE4-FF3B-4D8D-8C61-82BF246C4C2F}" type="datetimeFigureOut">
              <a:rPr lang="ru-RU"/>
              <a:pPr>
                <a:defRPr/>
              </a:pPr>
              <a:t>19.01.2023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04BC9-D748-423D-9CB1-BA9C45FBA0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61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318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7E257E0-7E82-4384-90EF-189AF12F5CED}" type="datetimeFigureOut">
              <a:rPr lang="ru-RU"/>
              <a:pPr>
                <a:defRPr/>
              </a:pPr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318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318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8FE1F12-A712-4AE9-9E32-66E7461C4D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78" r:id="rId2"/>
    <p:sldLayoutId id="2147483777" r:id="rId3"/>
    <p:sldLayoutId id="2147483776" r:id="rId4"/>
    <p:sldLayoutId id="2147483775" r:id="rId5"/>
    <p:sldLayoutId id="2147483774" r:id="rId6"/>
    <p:sldLayoutId id="2147483773" r:id="rId7"/>
    <p:sldLayoutId id="2147483772" r:id="rId8"/>
    <p:sldLayoutId id="2147483771" r:id="rId9"/>
    <p:sldLayoutId id="2147483770" r:id="rId10"/>
    <p:sldLayoutId id="214748376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egechita.ru/" TargetMode="Externa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egechita.ru/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egechita.ru/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://obrnadzor.gov.ru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rustest.ru/" TargetMode="External"/><Relationship Id="rId5" Type="http://schemas.openxmlformats.org/officeDocument/2006/relationships/hyperlink" Target="http://fipi.ru/" TargetMode="External"/><Relationship Id="rId4" Type="http://schemas.openxmlformats.org/officeDocument/2006/relationships/hyperlink" Target="http://ege.edu.ru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53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" y="4851575"/>
            <a:ext cx="9146437" cy="29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05675" y="4076716"/>
            <a:ext cx="183832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0" y="1857370"/>
            <a:ext cx="8994774" cy="1200329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Итоговое собеседование </a:t>
            </a:r>
          </a:p>
          <a:p>
            <a:pPr algn="ctr">
              <a:defRPr/>
            </a:pP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 русскому языку в  2023 году </a:t>
            </a:r>
          </a:p>
        </p:txBody>
      </p:sp>
      <p:pic>
        <p:nvPicPr>
          <p:cNvPr id="6" name="Рисунок 1" descr="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2660" y="1"/>
            <a:ext cx="715425" cy="642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55576" y="832812"/>
            <a:ext cx="77768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85720" y="857239"/>
            <a:ext cx="6196823" cy="35719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u="sng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запрещается</a:t>
            </a:r>
            <a:r>
              <a:rPr lang="ru-RU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:</a:t>
            </a:r>
          </a:p>
          <a:p>
            <a:pPr algn="ctr"/>
            <a:endParaRPr lang="ru-RU" i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69875" indent="-269875"/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-  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Иметь при себе средства связи;</a:t>
            </a:r>
          </a:p>
          <a:p>
            <a:pPr marL="269875"/>
            <a:r>
              <a:rPr lang="ru-RU" dirty="0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электронно-вычислительную технику, фото-, аудио- и видеоаппаратуру и иные средства хранения и передачи информации;</a:t>
            </a:r>
          </a:p>
          <a:p>
            <a:pPr marL="269875"/>
            <a:endParaRPr lang="ru-RU" dirty="0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 dirty="0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Выносить из аудитории на бумажном или электронном носителях, фотографировать, переписывать задания КИМ</a:t>
            </a:r>
          </a:p>
        </p:txBody>
      </p:sp>
      <p:grpSp>
        <p:nvGrpSpPr>
          <p:cNvPr id="2" name="Группа 10"/>
          <p:cNvGrpSpPr/>
          <p:nvPr/>
        </p:nvGrpSpPr>
        <p:grpSpPr>
          <a:xfrm>
            <a:off x="6429388" y="1214428"/>
            <a:ext cx="2878938" cy="2741374"/>
            <a:chOff x="6326103" y="2098638"/>
            <a:chExt cx="2878938" cy="2741374"/>
          </a:xfrm>
        </p:grpSpPr>
        <p:pic>
          <p:nvPicPr>
            <p:cNvPr id="12" name="Picture 2" descr="Картинки по запросу запрет фото видеосъемки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="" xmlns:a14="http://schemas.microsoft.com/office/drawing/2010/main">
                    <a14:imgLayer>
                      <a14:imgEffect>
                        <a14:backgroundRemoval t="4943" b="93916" l="10000" r="90000">
                          <a14:foregroundMark x1="48571" y1="5703" x2="52286" y2="4943"/>
                          <a14:foregroundMark x1="44857" y1="93916" x2="52000" y2="93916"/>
                          <a14:foregroundMark x1="63714" y1="39544" x2="69143" y2="48289"/>
                          <a14:foregroundMark x1="30571" y1="56274" x2="35429" y2="58555"/>
                          <a14:foregroundMark x1="47429" y1="37643" x2="54000" y2="35361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20330" y="2227276"/>
              <a:ext cx="1684711" cy="126594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4" descr="Похожее изображение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="" xmlns:a14="http://schemas.microsoft.com/office/drawing/2010/main">
                    <a14:imgLayer>
                      <a14:imgEffect>
                        <a14:backgroundRemoval t="10000" b="90000" l="10000" r="90000">
                          <a14:foregroundMark x1="28125" y1="26667" x2="73750" y2="70417"/>
                          <a14:foregroundMark x1="32083" y1="42917" x2="71250" y2="57917"/>
                          <a14:foregroundMark x1="71250" y1="57917" x2="71458" y2="59375"/>
                          <a14:foregroundMark x1="49792" y1="33750" x2="53125" y2="34583"/>
                          <a14:foregroundMark x1="63750" y1="35833" x2="68542" y2="36250"/>
                          <a14:foregroundMark x1="48542" y1="35208" x2="52292" y2="35000"/>
                          <a14:foregroundMark x1="42083" y1="47292" x2="50833" y2="58125"/>
                          <a14:foregroundMark x1="31667" y1="61458" x2="45208" y2="63542"/>
                          <a14:foregroundMark x1="45208" y1="63542" x2="67292" y2="62917"/>
                          <a14:foregroundMark x1="67292" y1="62917" x2="71458" y2="61250"/>
                          <a14:foregroundMark x1="38750" y1="55833" x2="56250" y2="54792"/>
                          <a14:foregroundMark x1="51875" y1="41875" x2="61042" y2="47292"/>
                          <a14:foregroundMark x1="52292" y1="45208" x2="58750" y2="51250"/>
                          <a14:foregroundMark x1="60000" y1="41667" x2="64375" y2="52708"/>
                          <a14:foregroundMark x1="31042" y1="51458" x2="60000" y2="49375"/>
                          <a14:foregroundMark x1="60000" y1="49375" x2="65417" y2="47500"/>
                          <a14:foregroundMark x1="66042" y1="44583" x2="33958" y2="58958"/>
                          <a14:foregroundMark x1="37292" y1="61458" x2="63333" y2="55833"/>
                          <a14:foregroundMark x1="42708" y1="64167" x2="64167" y2="61250"/>
                          <a14:foregroundMark x1="50452" y1="64945" x2="58750" y2="62917"/>
                          <a14:foregroundMark x1="48333" y1="60833" x2="57500" y2="58333"/>
                          <a14:foregroundMark x1="47708" y1="37083" x2="57500" y2="41875"/>
                          <a14:foregroundMark x1="57500" y1="41875" x2="58125" y2="41875"/>
                          <a14:foregroundMark x1="51458" y1="39583" x2="58125" y2="40417"/>
                          <a14:foregroundMark x1="45417" y1="63958" x2="56667" y2="63542"/>
                          <a14:foregroundMark x1="56667" y1="63542" x2="59583" y2="61667"/>
                          <a14:foregroundMark x1="43410" y1="65208" x2="42917" y2="65208"/>
                          <a14:foregroundMark x1="55417" y1="65208" x2="50285" y2="65208"/>
                          <a14:foregroundMark x1="52083" y1="65208" x2="58958" y2="63333"/>
                          <a14:foregroundMark x1="57500" y1="64167" x2="60000" y2="64792"/>
                          <a14:foregroundMark x1="43423" y1="65187" x2="41875" y2="65208"/>
                          <a14:foregroundMark x1="57083" y1="65000" x2="50359" y2="65092"/>
                          <a14:foregroundMark x1="50153" y1="65415" x2="55417" y2="65208"/>
                          <a14:foregroundMark x1="55417" y1="65208" x2="58125" y2="65208"/>
                          <a14:foregroundMark x1="58958" y1="65625" x2="49649" y2="66207"/>
                          <a14:foregroundMark x1="45208" y1="64167" x2="47500" y2="64167"/>
                          <a14:foregroundMark x1="46667" y1="65833" x2="46250" y2="65833"/>
                          <a14:foregroundMark x1="48125" y1="66042" x2="48125" y2="66042"/>
                          <a14:foregroundMark x1="64375" y1="35625" x2="68750" y2="35625"/>
                          <a14:backgroundMark x1="47596" y1="67292" x2="48958" y2="67292"/>
                          <a14:backgroundMark x1="42083" y1="67292" x2="47179" y2="67292"/>
                          <a14:backgroundMark x1="42708" y1="67083" x2="40417" y2="6708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26103" y="2098638"/>
              <a:ext cx="1523216" cy="1523216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6" descr="Картинки по запросу instruction icon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BEBA8EAE-BF5A-486C-A8C5-ECC9F3942E4B}">
                  <a14:imgProps xmlns="" xmlns:a14="http://schemas.microsoft.com/office/drawing/2010/main">
                    <a14:imgLayer>
                      <a14:imgEffect>
                        <a14:backgroundRemoval t="10000" b="90000" l="10000" r="90000">
                          <a14:foregroundMark x1="32750" y1="37250" x2="30625" y2="51125"/>
                          <a14:foregroundMark x1="30625" y1="51125" x2="33375" y2="57875"/>
                          <a14:foregroundMark x1="33375" y1="57875" x2="51000" y2="62375"/>
                          <a14:foregroundMark x1="28000" y1="41375" x2="28250" y2="61250"/>
                          <a14:foregroundMark x1="30250" y1="59875" x2="33250" y2="57500"/>
                          <a14:foregroundMark x1="30500" y1="56875" x2="31750" y2="39500"/>
                          <a14:foregroundMark x1="30250" y1="50375" x2="31250" y2="43125"/>
                          <a14:foregroundMark x1="31250" y1="43125" x2="30500" y2="41375"/>
                          <a14:foregroundMark x1="30375" y1="39875" x2="30000" y2="38250"/>
                          <a14:foregroundMark x1="30375" y1="40375" x2="29625" y2="38125"/>
                          <a14:foregroundMark x1="32625" y1="38625" x2="39875" y2="53750"/>
                          <a14:foregroundMark x1="39875" y1="53750" x2="49500" y2="61375"/>
                          <a14:foregroundMark x1="29375" y1="62000" x2="55375" y2="43625"/>
                          <a14:foregroundMark x1="55375" y1="43625" x2="67625" y2="37500"/>
                          <a14:foregroundMark x1="34000" y1="37625" x2="34125" y2="54250"/>
                          <a14:foregroundMark x1="30875" y1="43625" x2="66750" y2="47875"/>
                          <a14:foregroundMark x1="37250" y1="45875" x2="44875" y2="44000"/>
                          <a14:foregroundMark x1="71375" y1="62250" x2="62000" y2="49625"/>
                          <a14:foregroundMark x1="62000" y1="49625" x2="51875" y2="41750"/>
                          <a14:foregroundMark x1="57750" y1="54000" x2="64500" y2="50125"/>
                          <a14:foregroundMark x1="50375" y1="62000" x2="56625" y2="60000"/>
                          <a14:foregroundMark x1="61500" y1="58500" x2="67125" y2="58250"/>
                          <a14:foregroundMark x1="69125" y1="59000" x2="70375" y2="38625"/>
                          <a14:foregroundMark x1="64375" y1="39125" x2="67500" y2="40000"/>
                          <a14:foregroundMark x1="67000" y1="40125" x2="66750" y2="49125"/>
                          <a14:foregroundMark x1="62500" y1="39375" x2="52250" y2="40750"/>
                          <a14:foregroundMark x1="52375" y1="54875" x2="53625" y2="58500"/>
                          <a14:foregroundMark x1="47625" y1="43625" x2="43000" y2="40000"/>
                          <a14:foregroundMark x1="69500" y1="38125" x2="70000" y2="40875"/>
                        </a14:backgroundRemoval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67162" y="3357855"/>
              <a:ext cx="1482157" cy="1482157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10" descr="Картинки по запросу запрет телефона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BEBA8EAE-BF5A-486C-A8C5-ECC9F3942E4B}">
                  <a14:imgProps xmlns="" xmlns:a14="http://schemas.microsoft.com/office/drawing/2010/main">
                    <a14:imgLayer>
                      <a14:imgEffect>
                        <a14:backgroundRemoval t="3385" b="93099" l="4297" r="94271">
                          <a14:foregroundMark x1="35417" y1="21354" x2="54167" y2="70052"/>
                          <a14:foregroundMark x1="54167" y1="70052" x2="63542" y2="80990"/>
                          <a14:foregroundMark x1="63542" y1="80990" x2="64974" y2="78906"/>
                          <a14:foregroundMark x1="21224" y1="77083" x2="27734" y2="69792"/>
                          <a14:foregroundMark x1="27734" y1="69792" x2="47396" y2="56771"/>
                          <a14:foregroundMark x1="47396" y1="56771" x2="80990" y2="20703"/>
                          <a14:foregroundMark x1="62630" y1="9766" x2="54688" y2="6510"/>
                          <a14:foregroundMark x1="54688" y1="6510" x2="39063" y2="6771"/>
                          <a14:foregroundMark x1="39063" y1="6771" x2="25130" y2="11068"/>
                          <a14:foregroundMark x1="25130" y1="11068" x2="24410" y2="11553"/>
                          <a14:foregroundMark x1="16238" y1="18765" x2="10286" y2="26823"/>
                          <a14:foregroundMark x1="10286" y1="26823" x2="5469" y2="40625"/>
                          <a14:foregroundMark x1="5469" y1="40625" x2="5599" y2="55599"/>
                          <a14:foregroundMark x1="5599" y1="55599" x2="7682" y2="62240"/>
                          <a14:foregroundMark x1="7682" y1="62240" x2="8854" y2="63932"/>
                          <a14:foregroundMark x1="7161" y1="56510" x2="9635" y2="35026"/>
                          <a14:foregroundMark x1="9635" y1="35026" x2="13021" y2="27214"/>
                          <a14:foregroundMark x1="13021" y1="27214" x2="23698" y2="17448"/>
                          <a14:foregroundMark x1="23698" y1="17448" x2="36719" y2="9896"/>
                          <a14:foregroundMark x1="36719" y1="9896" x2="52214" y2="7422"/>
                          <a14:foregroundMark x1="52214" y1="7422" x2="65495" y2="10417"/>
                          <a14:foregroundMark x1="65104" y1="7161" x2="53450" y2="4330"/>
                          <a14:foregroundMark x1="4297" y1="54688" x2="4297" y2="44922"/>
                          <a14:foregroundMark x1="7031" y1="50911" x2="13021" y2="71615"/>
                          <a14:foregroundMark x1="13021" y1="71615" x2="22526" y2="85417"/>
                          <a14:foregroundMark x1="50130" y1="92839" x2="77344" y2="85026"/>
                          <a14:foregroundMark x1="77344" y1="85026" x2="83984" y2="79427"/>
                          <a14:foregroundMark x1="83984" y1="79427" x2="94531" y2="50260"/>
                          <a14:foregroundMark x1="94531" y1="50260" x2="94401" y2="43229"/>
                          <a14:foregroundMark x1="94401" y1="43229" x2="88411" y2="28255"/>
                          <a14:foregroundMark x1="88411" y1="28255" x2="73698" y2="11849"/>
                          <a14:foregroundMark x1="73698" y1="11849" x2="62109" y2="9375"/>
                          <a14:foregroundMark x1="39453" y1="93620" x2="47005" y2="92448"/>
                          <a14:foregroundMark x1="47005" y1="92448" x2="59115" y2="93099"/>
                          <a14:foregroundMark x1="48177" y1="74609" x2="51953" y2="77865"/>
                          <a14:foregroundMark x1="52541" y1="4497" x2="53516" y2="4688"/>
                          <a14:foregroundMark x1="43750" y1="4688" x2="44922" y2="4475"/>
                          <a14:foregroundMark x1="52584" y1="3728" x2="52995" y2="3776"/>
                          <a14:backgroundMark x1="13672" y1="17448" x2="24349" y2="10156"/>
                          <a14:backgroundMark x1="16927" y1="17188" x2="20052" y2="14453"/>
                          <a14:backgroundMark x1="24349" y1="11458" x2="22917" y2="11458"/>
                          <a14:backgroundMark x1="45964" y1="2995" x2="50653" y2="3702"/>
                          <a14:backgroundMark x1="50391" y1="2474" x2="52865" y2="3385"/>
                          <a14:backgroundMark x1="52734" y1="3776" x2="52734" y2="377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745963" y="3482209"/>
              <a:ext cx="1233447" cy="1233447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TextBox 15"/>
          <p:cNvSpPr txBox="1"/>
          <p:nvPr/>
        </p:nvSpPr>
        <p:spPr>
          <a:xfrm>
            <a:off x="785786" y="142858"/>
            <a:ext cx="7215238" cy="400110"/>
          </a:xfrm>
          <a:prstGeom prst="rect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2E3192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Во время проведения итогового </a:t>
            </a:r>
            <a:r>
              <a:rPr lang="ru-RU" sz="2000" dirty="0" smtClean="0">
                <a:solidFill>
                  <a:srgbClr val="2E3192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собеседования</a:t>
            </a:r>
            <a:endParaRPr lang="ru-RU" sz="2000" dirty="0">
              <a:solidFill>
                <a:srgbClr val="2E3192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786182" cy="4152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8860" y="2071684"/>
            <a:ext cx="6591294" cy="30718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11" name="Содержимое 2"/>
          <p:cNvSpPr txBox="1">
            <a:spLocks/>
          </p:cNvSpPr>
          <p:nvPr/>
        </p:nvSpPr>
        <p:spPr>
          <a:xfrm>
            <a:off x="3786182" y="0"/>
            <a:ext cx="5357818" cy="4286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lvl="0" algn="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ru-RU" sz="1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ФОРМЫ ДЛЯ ПРОВЕДЕНИЯ</a:t>
            </a:r>
            <a:r>
              <a:rPr kumimoji="0" lang="ru-RU" sz="17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ИТОГОВОГО СОБЕСЕДОВАНИЯ</a:t>
            </a:r>
            <a:endParaRPr kumimoji="0" lang="ru-RU" sz="17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0"/>
            <a:ext cx="3429024" cy="5143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5" name="Содержимое 2"/>
          <p:cNvSpPr txBox="1">
            <a:spLocks/>
          </p:cNvSpPr>
          <p:nvPr/>
        </p:nvSpPr>
        <p:spPr>
          <a:xfrm>
            <a:off x="3857620" y="0"/>
            <a:ext cx="5286380" cy="4286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lvl="0" algn="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ru-RU" sz="1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ФОРМЫ ДЛЯ ПРОВЕДЕНИЯ</a:t>
            </a:r>
            <a:r>
              <a:rPr kumimoji="0" lang="ru-RU" sz="17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ИТОГОВОГО СОБЕСЕДОВАНИЯ</a:t>
            </a:r>
            <a:endParaRPr kumimoji="0" lang="ru-RU" sz="17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286248" y="785800"/>
          <a:ext cx="4357718" cy="4064001"/>
        </p:xfrm>
        <a:graphic>
          <a:graphicData uri="http://schemas.openxmlformats.org/drawingml/2006/table">
            <a:tbl>
              <a:tblPr/>
              <a:tblGrid>
                <a:gridCol w="3271546"/>
                <a:gridCol w="1086172"/>
              </a:tblGrid>
              <a:tr h="7863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Категория участника</a:t>
                      </a:r>
                      <a:endParaRPr lang="ru-RU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287" marR="512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Код </a:t>
                      </a:r>
                      <a:r>
                        <a:rPr lang="ru-RU" sz="9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категории</a:t>
                      </a:r>
                      <a:endParaRPr lang="ru-RU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287" marR="512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слепые, </a:t>
                      </a:r>
                      <a:r>
                        <a:rPr lang="ru-RU" sz="900" dirty="0" err="1">
                          <a:latin typeface="Times New Roman"/>
                          <a:ea typeface="Times New Roman"/>
                          <a:cs typeface="Times New Roman"/>
                        </a:rPr>
                        <a:t>поздноослепшие</a:t>
                      </a: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 участники;</a:t>
                      </a:r>
                      <a:endParaRPr lang="ru-RU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287" marR="512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287" marR="512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55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слабовидящие участники;</a:t>
                      </a:r>
                      <a:endParaRPr lang="ru-RU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287" marR="512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287" marR="512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7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глухие, позднооглохшие участники;</a:t>
                      </a:r>
                      <a:endParaRPr lang="ru-RU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287" marR="512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287" marR="512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1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слабослышащие участники;</a:t>
                      </a:r>
                      <a:endParaRPr lang="ru-RU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287" marR="512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287" marR="512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0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участники  с тяжелыми нарушениями речи;</a:t>
                      </a:r>
                      <a:endParaRPr lang="ru-RU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287" marR="512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287" marR="512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7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участники  с нарушениями опорно-двигательного аппарата;</a:t>
                      </a:r>
                      <a:endParaRPr lang="ru-RU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287" marR="512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287" marR="512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1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участники  с задержкой психического развития;</a:t>
                      </a:r>
                      <a:endParaRPr lang="ru-RU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287" marR="512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287" marR="512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8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участники с расстройствами аутистического спектра;</a:t>
                      </a:r>
                      <a:endParaRPr lang="ru-RU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287" marR="512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287" marR="512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86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иные категории участников с ОВЗ (диабет, онкология, астма, порок сердца, энурез, язва и др.).</a:t>
                      </a:r>
                      <a:endParaRPr lang="ru-RU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287" marR="512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287" marR="512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3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участники без ОВЗ</a:t>
                      </a:r>
                      <a:endParaRPr lang="ru-RU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287" marR="512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287" marR="512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8" name="Прямая со стрелкой 7"/>
          <p:cNvCxnSpPr/>
          <p:nvPr/>
        </p:nvCxnSpPr>
        <p:spPr>
          <a:xfrm rot="10800000">
            <a:off x="928662" y="928676"/>
            <a:ext cx="4286280" cy="285752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37" y="0"/>
            <a:ext cx="9146437" cy="50004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5500694" y="0"/>
            <a:ext cx="35719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Форма для ввода результатов</a:t>
            </a:r>
            <a:endParaRPr lang="ru-RU" sz="1600" dirty="0"/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0" y="714362"/>
            <a:ext cx="7429551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Овал 4"/>
          <p:cNvSpPr/>
          <p:nvPr/>
        </p:nvSpPr>
        <p:spPr>
          <a:xfrm>
            <a:off x="7500958" y="785800"/>
            <a:ext cx="914400" cy="64294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428728" y="4429138"/>
            <a:ext cx="67151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личный кабинет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образовательной организации</a:t>
            </a:r>
            <a:r>
              <a:rPr lang="ru-RU" dirty="0" smtClean="0">
                <a:solidFill>
                  <a:srgbClr val="002060"/>
                </a:solidFill>
              </a:rPr>
              <a:t> (технический раздел сайта </a:t>
            </a:r>
            <a:r>
              <a:rPr lang="ru-RU" u="sng" dirty="0" smtClean="0">
                <a:solidFill>
                  <a:srgbClr val="002060"/>
                </a:solidFill>
                <a:hlinkClick r:id="rId5"/>
              </a:rPr>
              <a:t>http://egechita.ru</a:t>
            </a:r>
            <a:r>
              <a:rPr lang="ru-RU" dirty="0" smtClean="0">
                <a:solidFill>
                  <a:srgbClr val="002060"/>
                </a:solidFill>
              </a:rPr>
              <a:t>) 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37" y="0"/>
            <a:ext cx="9146437" cy="357172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3286116" y="0"/>
            <a:ext cx="578647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Подготовка и проведение итогового собеседования</a:t>
            </a:r>
            <a:endParaRPr lang="ru-RU" sz="1600" dirty="0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0" y="357173"/>
          <a:ext cx="9001156" cy="48114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71653"/>
                <a:gridCol w="1829503"/>
              </a:tblGrid>
              <a:tr h="299338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Действия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Сроки 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</a:tr>
              <a:tr h="335846"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Изучение нормативно-правовых, инструктивно-методических документов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декабрь-январь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EAEAEA"/>
                    </a:solidFill>
                  </a:tcPr>
                </a:tc>
              </a:tr>
              <a:tr h="350789"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Внесение в РИС сведений об участниках итогового собеседования 9 февраля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не позднее 23.01.2023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</a:tr>
              <a:tr h="7270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Предоставление в КЦОКО информации об обучающихся 9-х классов с ограниченными возможностями здоровья, обучающихся детях-инвалидах и инвалидах (письмо ГУ «КЦОКО Забайкальского края» от 12,12.2022 г. № 241). </a:t>
                      </a:r>
                    </a:p>
                  </a:txBody>
                  <a:tcPr marL="68580" marR="68580" marT="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не позднее 27.01.2023</a:t>
                      </a:r>
                    </a:p>
                    <a:p>
                      <a:pPr algn="l"/>
                      <a:endParaRPr lang="ru-RU" sz="12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EAEAEA"/>
                    </a:solidFill>
                  </a:tcPr>
                </a:tc>
              </a:tr>
              <a:tr h="449007"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Получение из РЦОИ форм для проведения итогового собеседования и передача их в образовательные организации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не</a:t>
                      </a:r>
                      <a:r>
                        <a:rPr lang="ru-RU" sz="1200" b="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позднее чем за 1 день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62861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Получение из РЦОИ КИМ и других материалов для проведения итогового собеседования, передача их в образовательные организации</a:t>
                      </a:r>
                    </a:p>
                    <a:p>
                      <a:pPr algn="just"/>
                      <a:r>
                        <a:rPr lang="ru-RU" sz="12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Обеспечение контроля  подготовки и проведения ИС-9 в образовательных организациях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не позднее 8:00 08.02.2023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647047"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Внесение количественных данных о проведении итогового собеседования</a:t>
                      </a:r>
                    </a:p>
                    <a:p>
                      <a:r>
                        <a:rPr lang="ru-RU" sz="12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-  в </a:t>
                      </a:r>
                      <a:r>
                        <a:rPr lang="en-US" sz="12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 </a:t>
                      </a:r>
                      <a:r>
                        <a:rPr lang="ru-RU" sz="12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часть </a:t>
                      </a:r>
                      <a:r>
                        <a:rPr lang="en-US" sz="12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Google </a:t>
                      </a:r>
                      <a:r>
                        <a:rPr lang="ru-RU" sz="12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–Таблицы</a:t>
                      </a:r>
                    </a:p>
                    <a:p>
                      <a:r>
                        <a:rPr lang="ru-RU" sz="12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- во </a:t>
                      </a:r>
                      <a:r>
                        <a:rPr lang="en-US" sz="12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II </a:t>
                      </a:r>
                      <a:r>
                        <a:rPr lang="ru-RU" sz="12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часть </a:t>
                      </a:r>
                      <a:r>
                        <a:rPr lang="en-US" sz="12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Google </a:t>
                      </a:r>
                      <a:r>
                        <a:rPr lang="ru-RU" sz="12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–Таблицы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200" b="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08.02.2023</a:t>
                      </a:r>
                    </a:p>
                    <a:p>
                      <a:pPr algn="l"/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не позднее 13.02.2023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EAEAEA"/>
                    </a:solidFill>
                  </a:tcPr>
                </a:tc>
              </a:tr>
              <a:tr h="3252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Передача в РЦОИ  </a:t>
                      </a:r>
                      <a:r>
                        <a:rPr lang="ru-RU" sz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аудиофайлов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с записями ответов участников ИС-9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не позднее 13.02.2023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5116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Обеспечение контроля внесения в личных кабинетах образовательных организаций сведений о результатах ИС-9 (сайт </a:t>
                      </a:r>
                      <a:r>
                        <a:rPr lang="ru-RU" sz="1200" u="sng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  <a:hlinkClick r:id="rId4"/>
                        </a:rPr>
                        <a:t>http://egechita.ru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)</a:t>
                      </a:r>
                      <a:endParaRPr lang="ru-RU" sz="11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не позднее 13.02.2023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EAEAEA"/>
                    </a:solidFill>
                  </a:tcPr>
                </a:tc>
              </a:tr>
              <a:tr h="5116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Сбор сведений из ОО об участниках итогового собеседования,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на 15 марта,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планирование в РИС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не позднее 02.03.2023</a:t>
                      </a:r>
                    </a:p>
                    <a:p>
                      <a:pPr algn="l"/>
                      <a:endParaRPr lang="ru-RU" sz="12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37" y="0"/>
            <a:ext cx="9146437" cy="50004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12" name="Прямоугольник 11"/>
          <p:cNvSpPr/>
          <p:nvPr/>
        </p:nvSpPr>
        <p:spPr>
          <a:xfrm>
            <a:off x="5857884" y="0"/>
            <a:ext cx="321471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Полезные сайты</a:t>
            </a:r>
            <a:endParaRPr lang="ru-RU" sz="16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85720" y="714362"/>
            <a:ext cx="84296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400" dirty="0">
                <a:hlinkClick r:id="rId4"/>
              </a:rPr>
              <a:t> </a:t>
            </a:r>
            <a:r>
              <a:rPr lang="ru-RU" sz="2400" dirty="0">
                <a:hlinkClick r:id="rId4"/>
              </a:rPr>
              <a:t>http://ege.edu.ru</a:t>
            </a:r>
            <a:r>
              <a:rPr lang="en-US" sz="2400" dirty="0"/>
              <a:t> </a:t>
            </a:r>
            <a:r>
              <a:rPr lang="ru-RU" sz="2400" dirty="0"/>
              <a:t>  </a:t>
            </a:r>
            <a:r>
              <a:rPr lang="ru-RU" sz="2400" dirty="0">
                <a:solidFill>
                  <a:srgbClr val="002060"/>
                </a:solidFill>
              </a:rPr>
              <a:t>– официальный информационный портал единого государственного экзамена, 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>
                <a:hlinkClick r:id="rId5"/>
              </a:rPr>
              <a:t> </a:t>
            </a:r>
            <a:r>
              <a:rPr lang="ru-RU" sz="2400" dirty="0">
                <a:hlinkClick r:id="rId5"/>
              </a:rPr>
              <a:t>http://fipi.ru</a:t>
            </a:r>
            <a:r>
              <a:rPr lang="en-US" sz="2400" dirty="0"/>
              <a:t> </a:t>
            </a:r>
            <a:r>
              <a:rPr lang="ru-RU" sz="2400" dirty="0"/>
              <a:t> </a:t>
            </a:r>
            <a:r>
              <a:rPr lang="en-US" sz="2400" dirty="0"/>
              <a:t>  </a:t>
            </a:r>
            <a:r>
              <a:rPr lang="ru-RU" sz="2400" dirty="0">
                <a:solidFill>
                  <a:srgbClr val="002060"/>
                </a:solidFill>
              </a:rPr>
              <a:t>– федеральный институт педагогических измерений, 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>
                <a:hlinkClick r:id="rId6"/>
              </a:rPr>
              <a:t> </a:t>
            </a:r>
            <a:r>
              <a:rPr lang="ru-RU" sz="2400" dirty="0">
                <a:hlinkClick r:id="rId6"/>
              </a:rPr>
              <a:t>http://rustest.ru</a:t>
            </a:r>
            <a:r>
              <a:rPr lang="en-US" sz="2400" dirty="0"/>
              <a:t> </a:t>
            </a:r>
            <a:r>
              <a:rPr lang="ru-RU" sz="2400" dirty="0"/>
              <a:t> </a:t>
            </a:r>
            <a:r>
              <a:rPr lang="ru-RU" sz="2400" dirty="0">
                <a:solidFill>
                  <a:srgbClr val="002060"/>
                </a:solidFill>
              </a:rPr>
              <a:t>– федеральный центр тестирования, 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/>
              <a:t> </a:t>
            </a:r>
            <a:r>
              <a:rPr lang="ru-RU" sz="2400" dirty="0">
                <a:hlinkClick r:id="rId7"/>
              </a:rPr>
              <a:t>http://obrnadzor.gov.ru</a:t>
            </a:r>
            <a:r>
              <a:rPr lang="en-US" sz="2400" dirty="0"/>
              <a:t> </a:t>
            </a:r>
            <a:r>
              <a:rPr lang="ru-RU" sz="2400" dirty="0"/>
              <a:t> </a:t>
            </a:r>
            <a:r>
              <a:rPr lang="ru-RU" sz="2400" dirty="0">
                <a:solidFill>
                  <a:srgbClr val="002060"/>
                </a:solidFill>
              </a:rPr>
              <a:t>– федеральная служба по надзору в сфере образования и науки 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/>
              <a:t> </a:t>
            </a:r>
            <a:r>
              <a:rPr lang="ru-RU" sz="2400" dirty="0">
                <a:hlinkClick r:id="rId8"/>
              </a:rPr>
              <a:t>http://egechita.ru</a:t>
            </a:r>
            <a:r>
              <a:rPr lang="ru-RU" sz="2400" dirty="0"/>
              <a:t>  </a:t>
            </a:r>
            <a:r>
              <a:rPr lang="ru-RU" sz="2400" dirty="0">
                <a:solidFill>
                  <a:srgbClr val="002060"/>
                </a:solidFill>
              </a:rPr>
              <a:t>– ГУ «Краевой центр оценки качества образования Забайкальского края»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2571736" y="428610"/>
            <a:ext cx="3643338" cy="357190"/>
          </a:xfrm>
          <a:prstGeom prst="roundRect">
            <a:avLst/>
          </a:prstGeom>
          <a:solidFill>
            <a:srgbClr val="DDDDDD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Clr>
                <a:srgbClr val="FF0000"/>
              </a:buClr>
            </a:pP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ЭТАПЫ ПРОВЕДЕНИЯ ГИА-9</a:t>
            </a:r>
            <a:endParaRPr lang="ru-RU" sz="1600" dirty="0">
              <a:solidFill>
                <a:schemeClr val="tx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000364" y="928676"/>
            <a:ext cx="3214710" cy="571504"/>
          </a:xfrm>
          <a:prstGeom prst="roundRect">
            <a:avLst/>
          </a:prstGeom>
          <a:solidFill>
            <a:srgbClr val="DDDDDD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Clr>
                <a:srgbClr val="FF0000"/>
              </a:buClr>
            </a:pPr>
            <a:r>
              <a:rPr lang="ru-RU" sz="1600" b="1" dirty="0" smtClean="0">
                <a:solidFill>
                  <a:srgbClr val="CC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ОСНОВНО</a:t>
            </a:r>
            <a:r>
              <a:rPr lang="ru-RU" sz="1400" b="1" dirty="0" smtClean="0">
                <a:solidFill>
                  <a:srgbClr val="CC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Й </a:t>
            </a:r>
            <a:r>
              <a:rPr lang="ru-RU" sz="1600" b="1" dirty="0" smtClean="0">
                <a:solidFill>
                  <a:srgbClr val="CC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(май – июль)</a:t>
            </a:r>
            <a:endParaRPr lang="ru-RU" sz="1600" dirty="0">
              <a:solidFill>
                <a:srgbClr val="CC00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572264" y="857238"/>
            <a:ext cx="2428892" cy="503486"/>
          </a:xfrm>
          <a:prstGeom prst="roundRect">
            <a:avLst/>
          </a:prstGeom>
          <a:solidFill>
            <a:srgbClr val="DDDDDD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Clr>
                <a:srgbClr val="FF0000"/>
              </a:buClr>
            </a:pPr>
            <a:r>
              <a:rPr lang="ru-RU" sz="1600" b="1" dirty="0" smtClean="0">
                <a:solidFill>
                  <a:srgbClr val="CC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ДОПОЛНИТЕЛЬНЫЙ (сентябрь)</a:t>
            </a:r>
            <a:endParaRPr lang="ru-RU" sz="1600" dirty="0">
              <a:solidFill>
                <a:srgbClr val="CC00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2714612" y="1714494"/>
            <a:ext cx="3643338" cy="357190"/>
          </a:xfrm>
          <a:prstGeom prst="roundRect">
            <a:avLst/>
          </a:prstGeom>
          <a:solidFill>
            <a:srgbClr val="DDDDDD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Clr>
                <a:srgbClr val="FF0000"/>
              </a:buClr>
            </a:pP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ФОРМЫ ПРОВЕДЕНИЯ ГИА-9</a:t>
            </a:r>
            <a:endParaRPr lang="ru-RU" sz="1600" dirty="0">
              <a:solidFill>
                <a:schemeClr val="tx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85786" y="2214560"/>
            <a:ext cx="2357454" cy="432048"/>
          </a:xfrm>
          <a:prstGeom prst="roundRect">
            <a:avLst/>
          </a:prstGeom>
          <a:solidFill>
            <a:srgbClr val="DDDDDD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Clr>
                <a:srgbClr val="FF0000"/>
              </a:buClr>
            </a:pPr>
            <a:r>
              <a:rPr lang="ru-RU" b="1" dirty="0" smtClean="0">
                <a:solidFill>
                  <a:srgbClr val="CC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ОГЭ</a:t>
            </a:r>
            <a:endParaRPr lang="ru-RU" dirty="0">
              <a:solidFill>
                <a:srgbClr val="CC00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643570" y="2143122"/>
            <a:ext cx="2714644" cy="432048"/>
          </a:xfrm>
          <a:prstGeom prst="roundRect">
            <a:avLst/>
          </a:prstGeom>
          <a:solidFill>
            <a:srgbClr val="DDDDDD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Clr>
                <a:srgbClr val="FF0000"/>
              </a:buClr>
            </a:pPr>
            <a:r>
              <a:rPr lang="ru-RU" b="1" dirty="0" smtClean="0">
                <a:solidFill>
                  <a:srgbClr val="CC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ГВЭ</a:t>
            </a:r>
            <a:endParaRPr lang="ru-RU" dirty="0">
              <a:solidFill>
                <a:srgbClr val="CC00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14282" y="2786064"/>
            <a:ext cx="3643338" cy="1000132"/>
          </a:xfrm>
          <a:prstGeom prst="roundRect">
            <a:avLst/>
          </a:prstGeom>
          <a:solidFill>
            <a:srgbClr val="DDDDDD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Clr>
                <a:srgbClr val="FF0000"/>
              </a:buClr>
            </a:pP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ДЛЯ ПОЛУЧЕНИЯ АТТЕСТАТА необходимо сдать</a:t>
            </a:r>
          </a:p>
          <a:p>
            <a:pPr marL="285750" indent="-285750" algn="ctr">
              <a:buClr>
                <a:srgbClr val="FF0000"/>
              </a:buClr>
            </a:pP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ЧЕТЫРЕ экзамена</a:t>
            </a:r>
            <a:endParaRPr lang="ru-RU" sz="1600" dirty="0">
              <a:solidFill>
                <a:schemeClr val="tx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14282" y="3929072"/>
            <a:ext cx="3643338" cy="1071570"/>
          </a:xfrm>
          <a:prstGeom prst="roundRect">
            <a:avLst/>
          </a:prstGeom>
          <a:solidFill>
            <a:srgbClr val="DDDDDD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Clr>
                <a:srgbClr val="FF0000"/>
              </a:buClr>
            </a:pP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 обязательных экзамена </a:t>
            </a:r>
          </a:p>
          <a:p>
            <a:pPr marL="285750" indent="-285750" algn="ctr">
              <a:buClr>
                <a:srgbClr val="FF0000"/>
              </a:buClr>
            </a:pP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(русский язык и математика) и </a:t>
            </a:r>
          </a:p>
          <a:p>
            <a:pPr marL="285750" indent="-285750" algn="ctr">
              <a:buClr>
                <a:srgbClr val="FF0000"/>
              </a:buClr>
            </a:pP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 экзамена из предметов по выбору</a:t>
            </a:r>
            <a:endParaRPr lang="ru-RU" sz="1600" dirty="0">
              <a:solidFill>
                <a:schemeClr val="tx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072066" y="2786064"/>
            <a:ext cx="3643338" cy="1000132"/>
          </a:xfrm>
          <a:prstGeom prst="roundRect">
            <a:avLst/>
          </a:prstGeom>
          <a:solidFill>
            <a:srgbClr val="DDDDDD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Clr>
                <a:srgbClr val="FF0000"/>
              </a:buClr>
            </a:pP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ДЛЯ ПОЛУЧЕНИЯ АТТЕСТАТА необходимо сдать только</a:t>
            </a:r>
          </a:p>
          <a:p>
            <a:pPr marL="285750" indent="-285750" algn="ctr">
              <a:buClr>
                <a:srgbClr val="FF0000"/>
              </a:buClr>
            </a:pP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ДВА экзамена </a:t>
            </a:r>
            <a:endParaRPr lang="ru-RU" sz="1600" dirty="0">
              <a:solidFill>
                <a:schemeClr val="tx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072066" y="3929072"/>
            <a:ext cx="3643338" cy="1071570"/>
          </a:xfrm>
          <a:prstGeom prst="roundRect">
            <a:avLst/>
          </a:prstGeom>
          <a:solidFill>
            <a:srgbClr val="DDDDDD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Clr>
                <a:srgbClr val="FF0000"/>
              </a:buClr>
            </a:pP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 обязательных экзамена </a:t>
            </a:r>
          </a:p>
          <a:p>
            <a:pPr marL="285750" indent="-285750" algn="ctr">
              <a:buClr>
                <a:srgbClr val="FF0000"/>
              </a:buClr>
            </a:pP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(русский язык и математика)</a:t>
            </a:r>
            <a:endParaRPr lang="ru-RU" sz="1600" dirty="0">
              <a:solidFill>
                <a:schemeClr val="tx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42844" y="928676"/>
            <a:ext cx="2500330" cy="503486"/>
          </a:xfrm>
          <a:prstGeom prst="roundRect">
            <a:avLst/>
          </a:prstGeom>
          <a:solidFill>
            <a:srgbClr val="DDDDDD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Clr>
                <a:srgbClr val="FF0000"/>
              </a:buClr>
            </a:pPr>
            <a:r>
              <a:rPr lang="ru-RU" sz="1600" b="1" dirty="0" smtClean="0">
                <a:solidFill>
                  <a:srgbClr val="CC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ДОСРОЧНЫЙ </a:t>
            </a:r>
          </a:p>
          <a:p>
            <a:pPr marL="285750" indent="-285750" algn="ctr">
              <a:buClr>
                <a:srgbClr val="FF0000"/>
              </a:buClr>
            </a:pPr>
            <a:r>
              <a:rPr lang="ru-RU" sz="1600" b="1" dirty="0" smtClean="0">
                <a:solidFill>
                  <a:srgbClr val="CC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(апрель)</a:t>
            </a:r>
            <a:endParaRPr lang="ru-RU" sz="1600" dirty="0">
              <a:solidFill>
                <a:srgbClr val="CC00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37" y="0"/>
            <a:ext cx="9146437" cy="357172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18" name="Прямоугольник 17"/>
          <p:cNvSpPr/>
          <p:nvPr/>
        </p:nvSpPr>
        <p:spPr>
          <a:xfrm>
            <a:off x="2786050" y="0"/>
            <a:ext cx="62865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Государственная итоговая аттестация девятиклассников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30845714"/>
              </p:ext>
            </p:extLst>
          </p:nvPr>
        </p:nvGraphicFramePr>
        <p:xfrm>
          <a:off x="-1" y="500048"/>
          <a:ext cx="9144001" cy="41319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605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3679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36361">
                <a:tc>
                  <a:txBody>
                    <a:bodyPr/>
                    <a:lstStyle/>
                    <a:p>
                      <a:pPr marL="60960">
                        <a:lnSpc>
                          <a:spcPts val="1625"/>
                        </a:lnSpc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</a:t>
                      </a:r>
                      <a:r>
                        <a:rPr lang="ru-RU" sz="1400" baseline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21 апреля по 16 мая</a:t>
                      </a:r>
                      <a:endParaRPr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25"/>
                        </a:lnSpc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Досрочный период</a:t>
                      </a:r>
                      <a:endParaRPr sz="14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24737">
                <a:tc gridSpan="2">
                  <a:txBody>
                    <a:bodyPr/>
                    <a:lstStyle/>
                    <a:p>
                      <a:pPr marL="60960" algn="ctr">
                        <a:lnSpc>
                          <a:spcPts val="1625"/>
                        </a:lnSpc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                                                   Основной период</a:t>
                      </a:r>
                      <a:endParaRPr sz="1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625"/>
                        </a:lnSpc>
                      </a:pPr>
                      <a:endParaRPr sz="14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44122">
                <a:tc>
                  <a:txBody>
                    <a:bodyPr/>
                    <a:lstStyle/>
                    <a:p>
                      <a:pPr marL="60960">
                        <a:lnSpc>
                          <a:spcPts val="1625"/>
                        </a:lnSpc>
                      </a:pPr>
                      <a:r>
                        <a:rPr lang="ru-RU" sz="1400" b="0" spc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r>
                        <a:rPr sz="1400" b="0" spc="-5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1400" b="0" spc="-5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мая</a:t>
                      </a:r>
                      <a:r>
                        <a:rPr sz="1400" b="0" spc="-4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sz="14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25"/>
                        </a:lnSpc>
                      </a:pPr>
                      <a:r>
                        <a:rPr lang="ru-RU" sz="1400" b="0" i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история, физика, биология</a:t>
                      </a:r>
                      <a:endParaRPr sz="140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37105">
                <a:tc>
                  <a:txBody>
                    <a:bodyPr/>
                    <a:lstStyle/>
                    <a:p>
                      <a:pPr marL="60960">
                        <a:lnSpc>
                          <a:spcPts val="1625"/>
                        </a:lnSpc>
                      </a:pPr>
                      <a:r>
                        <a:rPr lang="ru-RU" sz="1400" b="0" baseline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30 </a:t>
                      </a:r>
                      <a:r>
                        <a:rPr sz="1400" b="0" spc="-5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мая</a:t>
                      </a:r>
                      <a:r>
                        <a:rPr sz="1400" b="0" spc="-4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sz="14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25"/>
                        </a:lnSpc>
                      </a:pPr>
                      <a:r>
                        <a:rPr lang="ru-RU" sz="1400" b="0" i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обществознание, информатика, география, химия</a:t>
                      </a:r>
                      <a:endParaRPr sz="140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37105">
                <a:tc>
                  <a:txBody>
                    <a:bodyPr/>
                    <a:lstStyle/>
                    <a:p>
                      <a:pPr marL="60960">
                        <a:lnSpc>
                          <a:spcPts val="1630"/>
                        </a:lnSpc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02, 03 июня</a:t>
                      </a:r>
                      <a:endParaRPr sz="14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630"/>
                        </a:lnSpc>
                      </a:pPr>
                      <a:r>
                        <a:rPr lang="ru-RU" sz="1400" b="0" i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иностранные языки</a:t>
                      </a:r>
                      <a:endParaRPr sz="140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37105">
                <a:tc>
                  <a:txBody>
                    <a:bodyPr/>
                    <a:lstStyle/>
                    <a:p>
                      <a:pPr marL="60960">
                        <a:lnSpc>
                          <a:spcPts val="1630"/>
                        </a:lnSpc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06 июня</a:t>
                      </a:r>
                      <a:endParaRPr sz="14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630"/>
                        </a:lnSpc>
                      </a:pPr>
                      <a:r>
                        <a:rPr lang="ru-RU" sz="1400" b="0" i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русский язык</a:t>
                      </a:r>
                      <a:endParaRPr sz="140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2729">
                <a:tc>
                  <a:txBody>
                    <a:bodyPr/>
                    <a:lstStyle/>
                    <a:p>
                      <a:pPr marL="60960">
                        <a:lnSpc>
                          <a:spcPts val="1630"/>
                        </a:lnSpc>
                      </a:pPr>
                      <a:r>
                        <a:rPr lang="ru-RU" sz="1400" b="0" spc="-5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09</a:t>
                      </a:r>
                      <a:r>
                        <a:rPr sz="1400" b="0" spc="-5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1400" b="0" spc="-5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июня</a:t>
                      </a:r>
                      <a:r>
                        <a:rPr sz="1400" b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lang="ru-RU" sz="1400" b="0" i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математика</a:t>
                      </a:r>
                      <a:endParaRPr sz="140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7206">
                <a:tc>
                  <a:txBody>
                    <a:bodyPr/>
                    <a:lstStyle/>
                    <a:p>
                      <a:pPr marL="60960">
                        <a:lnSpc>
                          <a:spcPts val="1630"/>
                        </a:lnSpc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14 </a:t>
                      </a:r>
                      <a:r>
                        <a:rPr sz="1400" b="0" spc="-5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июня</a:t>
                      </a:r>
                      <a:endParaRPr sz="14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630"/>
                        </a:lnSpc>
                      </a:pPr>
                      <a:r>
                        <a:rPr lang="ru-RU" sz="1400" b="0" i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литература, физика, информатика, география</a:t>
                      </a:r>
                      <a:endParaRPr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2587">
                <a:tc>
                  <a:txBody>
                    <a:bodyPr/>
                    <a:lstStyle/>
                    <a:p>
                      <a:pPr marL="60960">
                        <a:lnSpc>
                          <a:spcPts val="1630"/>
                        </a:lnSpc>
                      </a:pPr>
                      <a:r>
                        <a:rPr lang="ru-RU" sz="1400" b="0" spc="-5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  <a:r>
                        <a:rPr lang="ru-RU" sz="1400" b="0" spc="-5" baseline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1400" b="0" spc="-5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июня</a:t>
                      </a:r>
                      <a:r>
                        <a:rPr sz="1400" b="0" spc="5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sz="14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630"/>
                        </a:lnSpc>
                      </a:pPr>
                      <a:r>
                        <a:rPr lang="ru-RU" sz="1400" b="0" i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обществознание, биология, химия</a:t>
                      </a:r>
                      <a:endParaRPr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532686">
                <a:tc>
                  <a:txBody>
                    <a:bodyPr/>
                    <a:lstStyle/>
                    <a:p>
                      <a:pPr marL="60960">
                        <a:lnSpc>
                          <a:spcPts val="1630"/>
                        </a:lnSpc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</a:t>
                      </a:r>
                      <a:r>
                        <a:rPr lang="ru-RU" sz="1400" b="0" baseline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26 июня по 01 июля </a:t>
                      </a:r>
                      <a:endParaRPr sz="14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630"/>
                        </a:lnSpc>
                      </a:pPr>
                      <a:r>
                        <a:rPr lang="ru-RU" sz="1400" b="0" i="0" spc="-1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р</a:t>
                      </a:r>
                      <a:r>
                        <a:rPr sz="1400" b="0" i="0" spc="-1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езерв</a:t>
                      </a:r>
                      <a:r>
                        <a:rPr lang="ru-RU" sz="1400" b="0" i="0" spc="-1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ные</a:t>
                      </a:r>
                      <a:r>
                        <a:rPr lang="ru-RU" sz="1400" b="0" i="0" spc="-1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дни основного периода</a:t>
                      </a:r>
                      <a:endParaRPr sz="1400" b="0" i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4381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endParaRPr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67564">
                <a:tc gridSpan="2">
                  <a:txBody>
                    <a:bodyPr/>
                    <a:lstStyle/>
                    <a:p>
                      <a:pPr marL="60960">
                        <a:lnSpc>
                          <a:spcPts val="1630"/>
                        </a:lnSpc>
                      </a:pPr>
                      <a:endParaRPr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4381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endParaRPr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532686">
                <a:tc>
                  <a:txBody>
                    <a:bodyPr/>
                    <a:lstStyle/>
                    <a:p>
                      <a:pPr marL="60960">
                        <a:lnSpc>
                          <a:spcPts val="1630"/>
                        </a:lnSpc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 04 по 23 сентября</a:t>
                      </a:r>
                      <a:endParaRPr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Дополнительный</a:t>
                      </a:r>
                      <a:r>
                        <a:rPr lang="ru-RU" sz="1400" b="1" baseline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период</a:t>
                      </a:r>
                      <a:endParaRPr sz="1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37" y="0"/>
            <a:ext cx="9146437" cy="357172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5572132" y="0"/>
            <a:ext cx="350046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Проект расписания</a:t>
            </a:r>
            <a:endParaRPr lang="ru-RU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851" y="571486"/>
            <a:ext cx="8640763" cy="4429155"/>
          </a:xfrm>
        </p:spPr>
        <p:txBody>
          <a:bodyPr rtlCol="0">
            <a:noAutofit/>
          </a:bodyPr>
          <a:lstStyle/>
          <a:p>
            <a:pPr marL="342900" indent="-342900" algn="just" eaLnBrk="1" fontAlgn="auto" hangingPunct="1">
              <a:spcAft>
                <a:spcPts val="0"/>
              </a:spcAft>
              <a:defRPr/>
            </a:pPr>
            <a:r>
              <a:rPr lang="ru-RU" sz="16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Федеральные:</a:t>
            </a:r>
            <a:endParaRPr lang="ru-RU" sz="1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 eaLnBrk="1" fontAlgn="auto" hangingPunct="1">
              <a:spcAft>
                <a:spcPts val="0"/>
              </a:spcAft>
              <a:buAutoNum type="arabicPeriod"/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Приказ </a:t>
            </a:r>
            <a:r>
              <a:rPr lang="ru-RU" sz="1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Минпросвещения</a:t>
            </a: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России и </a:t>
            </a:r>
            <a:r>
              <a:rPr lang="ru-RU" sz="1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Рособрнадзора</a:t>
            </a: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от 07.11.2018 № 189/1513 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«Об  утверждении Порядка проведения государственной итоговой аттестации по образовательным программам основного общего образования»;</a:t>
            </a:r>
          </a:p>
          <a:p>
            <a:pPr algn="just" eaLnBrk="1" fontAlgn="auto" hangingPunct="1">
              <a:spcAft>
                <a:spcPts val="0"/>
              </a:spcAft>
              <a:buAutoNum type="arabicPeriod"/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Письмо </a:t>
            </a:r>
            <a:r>
              <a:rPr lang="ru-RU" sz="1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Рособрнадзора</a:t>
            </a: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от 22.11.2022 г. № 04-435 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«О направлении для использования в работе Рекомендаций по организации и проведению итогового собеседования по русскому языку в 2023 году»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ru-RU" sz="16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Региональные:</a:t>
            </a:r>
          </a:p>
          <a:p>
            <a:pPr algn="just" eaLnBrk="1" fontAlgn="auto" hangingPunct="1">
              <a:spcAft>
                <a:spcPts val="0"/>
              </a:spcAft>
              <a:buAutoNum type="arabicPeriod"/>
              <a:defRPr/>
            </a:pP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Приказ Минобразования Забайкальского края от 12.12.2022 № 1048 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«Об утверждении сроков  и мест регистрации, форм заявлений для участия в государственной итоговой аттестации по программам основного общего образования и в итоговом собеседовании по русскому языку на территории Забайкальского края в 2022/2023 учебном году»</a:t>
            </a:r>
          </a:p>
          <a:p>
            <a:pPr algn="just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Приказ Минобразования Забайкальского края от 12.12.2022 № 1050 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«О проведении итогового собеседования по русскому языку для обучающихся 9-х классов, завершающих обучение по программам основного общего образования на территории Забайкальского края»</a:t>
            </a:r>
          </a:p>
          <a:p>
            <a:pPr algn="just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Приказ Минобразования Забайкальского края от __.12.2022 № ___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«Об утверждении  форм проведения итогового собеседования по русскому языку для отдельных категорий участников и минимального количества баллов» </a:t>
            </a:r>
          </a:p>
          <a:p>
            <a:pPr marL="342900" indent="-342900" algn="just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 eaLnBrk="1" fontAlgn="auto" hangingPunct="1">
              <a:spcAft>
                <a:spcPts val="0"/>
              </a:spcAft>
              <a:buAutoNum type="arabicPeriod"/>
              <a:defRPr/>
            </a:pPr>
            <a:endParaRPr lang="ru-RU" sz="1400" u="sng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37" y="0"/>
            <a:ext cx="9146437" cy="50004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0" y="0"/>
            <a:ext cx="9144000" cy="500048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 lnSpcReduction="10000"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Нормативно-правовые и методические документы, 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регламентирующие проведение  итогового собеседования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14296"/>
            <a:ext cx="6357982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Овал 6"/>
          <p:cNvSpPr/>
          <p:nvPr/>
        </p:nvSpPr>
        <p:spPr>
          <a:xfrm>
            <a:off x="714348" y="1714494"/>
            <a:ext cx="1143008" cy="2857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42910" y="3357568"/>
            <a:ext cx="928694" cy="2857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57950" y="2000246"/>
            <a:ext cx="2714644" cy="3071834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ffectLst/>
        </p:spPr>
      </p:pic>
      <p:cxnSp>
        <p:nvCxnSpPr>
          <p:cNvPr id="11" name="Прямая со стрелкой 10"/>
          <p:cNvCxnSpPr/>
          <p:nvPr/>
        </p:nvCxnSpPr>
        <p:spPr>
          <a:xfrm flipV="1">
            <a:off x="1714480" y="2143122"/>
            <a:ext cx="4500594" cy="1357322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57950" y="71420"/>
            <a:ext cx="2714644" cy="1857388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ffectLst/>
        </p:spPr>
      </p:pic>
      <p:cxnSp>
        <p:nvCxnSpPr>
          <p:cNvPr id="16" name="Прямая со стрелкой 15"/>
          <p:cNvCxnSpPr/>
          <p:nvPr/>
        </p:nvCxnSpPr>
        <p:spPr>
          <a:xfrm flipV="1">
            <a:off x="1928794" y="214296"/>
            <a:ext cx="4500594" cy="157163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714349" y="785800"/>
          <a:ext cx="7858179" cy="40348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93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1939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1939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7373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Основной срок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Дополнительные сроки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343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08 февраля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2023 года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7621" marR="67621" marT="0" marB="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 марта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2023 года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7621" marR="67621" marT="0" marB="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 мая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2023 года</a:t>
                      </a:r>
                    </a:p>
                  </a:txBody>
                  <a:tcPr marL="67621" marR="67621" marT="0" marB="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71401">
                <a:tc gridSpan="3">
                  <a:txBody>
                    <a:bodyPr/>
                    <a:lstStyle/>
                    <a:p>
                      <a:pPr marL="285750" indent="-285750" algn="ctr">
                        <a:buClr>
                          <a:srgbClr val="FF0000"/>
                        </a:buClr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itchFamily="34" charset="0"/>
                          <a:cs typeface="Arial" pitchFamily="34" charset="0"/>
                        </a:rPr>
                        <a:t>Заявления на участие в итоговом собеседовании подают:</a:t>
                      </a:r>
                    </a:p>
                    <a:p>
                      <a:pPr marL="285750" indent="-285750" algn="ctr">
                        <a:buClr>
                          <a:srgbClr val="FF0000"/>
                        </a:buClr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itchFamily="34" charset="0"/>
                          <a:cs typeface="Arial" pitchFamily="34" charset="0"/>
                        </a:rPr>
                        <a:t>обучающиеся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itchFamily="34" charset="0"/>
                          <a:cs typeface="Arial" pitchFamily="34" charset="0"/>
                        </a:rPr>
                        <a:t> - в образовательные организации по месту учебы, </a:t>
                      </a:r>
                    </a:p>
                    <a:p>
                      <a:pPr marL="285750" indent="-285750" algn="ctr">
                        <a:buClr>
                          <a:srgbClr val="FF0000"/>
                        </a:buClr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itchFamily="34" charset="0"/>
                          <a:cs typeface="Arial" pitchFamily="34" charset="0"/>
                        </a:rPr>
                        <a:t>экстерны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ahoma" pitchFamily="34" charset="0"/>
                          <a:cs typeface="Arial" pitchFamily="34" charset="0"/>
                        </a:rPr>
                        <a:t> – в образовательные организации по выбору экстерна</a:t>
                      </a:r>
                    </a:p>
                  </a:txBody>
                  <a:tcPr marL="67621" marR="67621" marT="0" marB="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7621" marR="67621" marT="0" marB="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7621" marR="67621" marT="0" marB="0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769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не позднее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 января 2023года</a:t>
                      </a:r>
                    </a:p>
                  </a:txBody>
                  <a:tcPr marL="67621" marR="67621" marT="0" marB="0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не позднее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01 марта 2023года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7621" marR="67621" marT="0" marB="0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не позднее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 апреля 2023года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7621" marR="67621" marT="0" marB="0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37" y="0"/>
            <a:ext cx="9146437" cy="50004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4786282" y="0"/>
            <a:ext cx="43577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Регистрация на итоговое собеседование </a:t>
            </a:r>
          </a:p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и сроки проведения</a:t>
            </a:r>
            <a:endParaRPr lang="ru-RU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600" b="1" dirty="0" smtClean="0"/>
              <a:t>ПАМЯТКА РУКОВОДИТЕЛЯ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b="1" dirty="0" smtClean="0"/>
              <a:t>ОБРАЗОВАТЕЛЬНОЙ ОРГАНИЗАЦИИ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600" b="1" dirty="0" smtClean="0"/>
              <a:t>ПРИ ПРОВЕДЕНИИ ИТОГОВОГО СОБЕСЕДОВАНИЯ ПО РУССКОМУ ЯЗЫКУ</a:t>
            </a:r>
            <a:endParaRPr lang="ru-RU" sz="16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63863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Действие </a:t>
            </a:r>
            <a:endParaRPr lang="ru-RU" dirty="0" smtClean="0"/>
          </a:p>
          <a:p>
            <a:r>
              <a:rPr lang="ru-RU" b="1" dirty="0" smtClean="0"/>
              <a:t>Срок</a:t>
            </a:r>
            <a:endParaRPr lang="ru-RU" dirty="0" smtClean="0"/>
          </a:p>
          <a:p>
            <a:r>
              <a:rPr lang="ru-RU" b="1" dirty="0" smtClean="0"/>
              <a:t>ПОДГОТОВКА К ИС-9</a:t>
            </a:r>
            <a:endParaRPr lang="ru-RU" dirty="0" smtClean="0"/>
          </a:p>
          <a:p>
            <a:r>
              <a:rPr lang="ru-RU" b="1" dirty="0" smtClean="0"/>
              <a:t> </a:t>
            </a:r>
            <a:endParaRPr lang="ru-RU" dirty="0" smtClean="0"/>
          </a:p>
          <a:p>
            <a:r>
              <a:rPr lang="ru-RU" dirty="0" smtClean="0"/>
              <a:t>Обеспечение контроля своевременного предоставления  муниципальному координатору достоверной  </a:t>
            </a:r>
            <a:r>
              <a:rPr lang="ru-RU" dirty="0" err="1" smtClean="0"/>
              <a:t>инфор</a:t>
            </a:r>
            <a:r>
              <a:rPr lang="ru-RU" dirty="0" smtClean="0"/>
              <a:t>-</a:t>
            </a:r>
          </a:p>
          <a:p>
            <a:r>
              <a:rPr lang="ru-RU" dirty="0" err="1" smtClean="0"/>
              <a:t>мации</a:t>
            </a:r>
            <a:r>
              <a:rPr lang="ru-RU" dirty="0" smtClean="0"/>
              <a:t> для внесения сведений об участниках ИС-9 в РИС, в том числе о выбытии  из ОО – прибытии в ОО  </a:t>
            </a:r>
          </a:p>
          <a:p>
            <a:r>
              <a:rPr lang="ru-RU" dirty="0" smtClean="0"/>
              <a:t>декабрь</a:t>
            </a:r>
          </a:p>
          <a:p>
            <a:r>
              <a:rPr lang="ru-RU" dirty="0" smtClean="0"/>
              <a:t>Обеспечение отбора и подготовки специалистов, входящих в состав комиссий по проведению ИС-9 и комиссий по проверке ИС-9 в образовательной организации, в соответствии с требованиями (приказ Минобразования Забайкальского края </a:t>
            </a:r>
            <a:r>
              <a:rPr lang="ru-RU" b="1" dirty="0" smtClean="0"/>
              <a:t>от ___.12.2022 г. № ____</a:t>
            </a:r>
            <a:r>
              <a:rPr lang="ru-RU" dirty="0" smtClean="0"/>
              <a:t>)</a:t>
            </a:r>
          </a:p>
          <a:p>
            <a:r>
              <a:rPr lang="ru-RU" dirty="0" smtClean="0"/>
              <a:t>не позднее</a:t>
            </a:r>
          </a:p>
          <a:p>
            <a:r>
              <a:rPr lang="ru-RU" dirty="0" smtClean="0"/>
              <a:t>25 января </a:t>
            </a:r>
          </a:p>
          <a:p>
            <a:r>
              <a:rPr lang="ru-RU" dirty="0" smtClean="0"/>
              <a:t>Издание приказа о создании комиссии по проведению ИС-9 и комиссии по проверке ИС-9. </a:t>
            </a:r>
          </a:p>
          <a:p>
            <a:r>
              <a:rPr lang="ru-RU" dirty="0" smtClean="0"/>
              <a:t>не позднее 25 января </a:t>
            </a:r>
          </a:p>
          <a:p>
            <a:r>
              <a:rPr lang="ru-RU" dirty="0" smtClean="0"/>
              <a:t>Принятие заявлений на участие в ИС- 9 и согласия на обработку персональных данных, от обучающихся 9 классов, их родителей (законных представителей),  экстернов (форма заявления в приказ Минобразования Забайкальского края </a:t>
            </a:r>
            <a:r>
              <a:rPr lang="ru-RU" b="1" dirty="0" smtClean="0"/>
              <a:t>от ___.12.2022 г. № ____).</a:t>
            </a:r>
            <a:endParaRPr lang="ru-RU" dirty="0" smtClean="0"/>
          </a:p>
          <a:p>
            <a:r>
              <a:rPr lang="ru-RU" dirty="0" smtClean="0"/>
              <a:t>не позднее</a:t>
            </a:r>
          </a:p>
          <a:p>
            <a:r>
              <a:rPr lang="ru-RU" dirty="0" smtClean="0"/>
              <a:t>25 января </a:t>
            </a:r>
          </a:p>
          <a:p>
            <a:r>
              <a:rPr lang="ru-RU" dirty="0" smtClean="0"/>
              <a:t>Предоставление муниципальному координатору информации об участниках ИС-9 с ОВЗ, участниках детях-инвалидах и инвалидах (с указанием  категории* и реквизитов документа, подтверждающего статус данных категорий участников) </a:t>
            </a:r>
          </a:p>
          <a:p>
            <a:r>
              <a:rPr lang="ru-RU" dirty="0" smtClean="0"/>
              <a:t>не позднее</a:t>
            </a:r>
          </a:p>
          <a:p>
            <a:r>
              <a:rPr lang="ru-RU" dirty="0" smtClean="0"/>
              <a:t>25 января </a:t>
            </a:r>
          </a:p>
          <a:p>
            <a:r>
              <a:rPr lang="ru-RU" b="1" dirty="0" smtClean="0"/>
              <a:t>ПРОВЕДЕНИЕ ИС-9</a:t>
            </a:r>
            <a:endParaRPr lang="ru-RU" dirty="0" smtClean="0"/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Обеспечение контроля проведения ИС-9</a:t>
            </a:r>
          </a:p>
          <a:p>
            <a:r>
              <a:rPr lang="ru-RU" dirty="0" smtClean="0"/>
              <a:t>с 9:00 до завершения ИС-9</a:t>
            </a:r>
          </a:p>
          <a:p>
            <a:r>
              <a:rPr lang="ru-RU" b="1" dirty="0" smtClean="0"/>
              <a:t>ЗАВЕРШЕНИЕ ИС-9</a:t>
            </a:r>
            <a:endParaRPr lang="ru-RU" dirty="0" smtClean="0"/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Выдача результатов  участникам ИС -9</a:t>
            </a:r>
          </a:p>
          <a:p>
            <a:r>
              <a:rPr lang="ru-RU" dirty="0" smtClean="0"/>
              <a:t>не позднее 18 февраля</a:t>
            </a:r>
          </a:p>
          <a:p>
            <a:r>
              <a:rPr lang="ru-RU" dirty="0" smtClean="0"/>
              <a:t>Принятие решения о повторном допуске к прохождению ИС-9 в соответствии с требованиями п.20 Порядка (приказ </a:t>
            </a:r>
            <a:r>
              <a:rPr lang="ru-RU" dirty="0" err="1" smtClean="0"/>
              <a:t>Минпросвещения</a:t>
            </a:r>
            <a:r>
              <a:rPr lang="ru-RU" dirty="0" smtClean="0"/>
              <a:t> России и </a:t>
            </a:r>
            <a:r>
              <a:rPr lang="ru-RU" dirty="0" err="1" smtClean="0"/>
              <a:t>Рособрнадзора</a:t>
            </a:r>
            <a:r>
              <a:rPr lang="ru-RU" dirty="0" smtClean="0"/>
              <a:t> от 07 ноября 2018 г. № 189/1513)</a:t>
            </a:r>
          </a:p>
          <a:p>
            <a:r>
              <a:rPr lang="ru-RU" dirty="0" smtClean="0"/>
              <a:t>февраль</a:t>
            </a:r>
          </a:p>
          <a:p>
            <a:r>
              <a:rPr lang="ru-RU" dirty="0" smtClean="0"/>
              <a:t>Предоставление муниципальному координатору информации об участниках, повторно допущенных к ИС-9.</a:t>
            </a:r>
          </a:p>
          <a:p>
            <a:r>
              <a:rPr lang="ru-RU" dirty="0" smtClean="0"/>
              <a:t>февраль</a:t>
            </a:r>
          </a:p>
          <a:p>
            <a:r>
              <a:rPr lang="ru-RU" dirty="0" smtClean="0"/>
              <a:t>Обеспечение ответственного хранения материалов ИС-9:</a:t>
            </a:r>
          </a:p>
          <a:p>
            <a:r>
              <a:rPr lang="ru-RU" dirty="0" smtClean="0"/>
              <a:t> списки участников ИС-9;</a:t>
            </a:r>
          </a:p>
          <a:p>
            <a:r>
              <a:rPr lang="ru-RU" dirty="0" smtClean="0"/>
              <a:t>ведомость учета проведения ИС-9 в аудитории; </a:t>
            </a:r>
          </a:p>
          <a:p>
            <a:r>
              <a:rPr lang="ru-RU" dirty="0" smtClean="0"/>
              <a:t>протокол эксперта по оцениванию ответов участников ИС;</a:t>
            </a:r>
          </a:p>
          <a:p>
            <a:r>
              <a:rPr lang="ru-RU" dirty="0" smtClean="0"/>
              <a:t>акт о досрочном завершении ИС-9 по уважительным причинам (при наличии);</a:t>
            </a:r>
          </a:p>
          <a:p>
            <a:r>
              <a:rPr lang="ru-RU" dirty="0" smtClean="0"/>
              <a:t>            съёмный электронный накопитель с </a:t>
            </a:r>
            <a:r>
              <a:rPr lang="ru-RU" dirty="0" err="1" smtClean="0"/>
              <a:t>аудиофайлами</a:t>
            </a:r>
            <a:r>
              <a:rPr lang="ru-RU" dirty="0" smtClean="0"/>
              <a:t> устных ответов участников ИС-9.</a:t>
            </a:r>
          </a:p>
          <a:p>
            <a:r>
              <a:rPr lang="ru-RU" smtClean="0"/>
              <a:t>до 1 марта 2024  года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37" y="0"/>
            <a:ext cx="9146437" cy="50004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6286512" y="0"/>
            <a:ext cx="278608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Общие сведения</a:t>
            </a:r>
            <a:endParaRPr lang="ru-RU" sz="1600" dirty="0"/>
          </a:p>
        </p:txBody>
      </p:sp>
      <p:sp>
        <p:nvSpPr>
          <p:cNvPr id="1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851" y="785800"/>
            <a:ext cx="8640763" cy="4214841"/>
          </a:xfrm>
        </p:spPr>
        <p:txBody>
          <a:bodyPr rtlCol="0">
            <a:noAutofit/>
          </a:bodyPr>
          <a:lstStyle/>
          <a:p>
            <a:pPr marL="342900" indent="-342900" algn="just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Итоговое собеседование </a:t>
            </a:r>
            <a:r>
              <a:rPr lang="ru-RU" sz="1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является обязательным </a:t>
            </a: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допуском к ГИА-9;</a:t>
            </a:r>
          </a:p>
          <a:p>
            <a:pPr marL="342900" indent="-342900" algn="just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Единый Порядок проведения и оценивания, утверждённый Минобразования Забайкальского края </a:t>
            </a:r>
          </a:p>
          <a:p>
            <a:pPr marL="342900" indent="-342900" algn="just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Единые сроки проведения;</a:t>
            </a:r>
          </a:p>
          <a:p>
            <a:pPr marL="342900" indent="-342900" algn="just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Использование заданий стандартизированной формы (КИМ итогового собеседования);</a:t>
            </a:r>
          </a:p>
          <a:p>
            <a:pPr marL="342900" indent="-342900" algn="just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Формат проведения: </a:t>
            </a:r>
            <a:r>
              <a:rPr lang="ru-RU" sz="1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очно</a:t>
            </a: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дистанционно (в отдельных случаях), устно, письменно (для отдельных категорий);</a:t>
            </a:r>
          </a:p>
          <a:p>
            <a:pPr marL="342900" indent="-342900" algn="just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Продолжительность итогового собеседования: 15 – 16 минут (+ 30 мин для участников с ОВЗ);</a:t>
            </a:r>
          </a:p>
          <a:p>
            <a:pPr marL="342900" indent="-342900" algn="just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Место проведения: образовательная организация, иное место, определённое Минобразования Забайкальского края (по медицинскому заключению и рекомендациям ПМПК);</a:t>
            </a:r>
          </a:p>
          <a:p>
            <a:pPr marL="342900" indent="-342900" algn="just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Срок действия: бессрочно.</a:t>
            </a:r>
          </a:p>
          <a:p>
            <a:pPr marL="342900" indent="-342900" algn="just" eaLnBrk="1" fontAlgn="auto" hangingPunct="1">
              <a:spcAft>
                <a:spcPts val="0"/>
              </a:spcAft>
              <a:defRPr/>
            </a:pPr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 eaLnBrk="1" fontAlgn="auto" hangingPunct="1">
              <a:spcAft>
                <a:spcPts val="0"/>
              </a:spcAft>
              <a:buAutoNum type="arabicPeriod"/>
              <a:defRPr/>
            </a:pPr>
            <a:endParaRPr lang="ru-RU" sz="1400" u="sng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37" y="0"/>
            <a:ext cx="9146437" cy="50004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6357950" y="0"/>
            <a:ext cx="27146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Общие сведения</a:t>
            </a:r>
            <a:endParaRPr lang="ru-RU" sz="1600" dirty="0"/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851" y="571486"/>
            <a:ext cx="8640763" cy="4429155"/>
          </a:xfrm>
        </p:spPr>
        <p:txBody>
          <a:bodyPr rtlCol="0">
            <a:noAutofit/>
          </a:bodyPr>
          <a:lstStyle/>
          <a:p>
            <a:pPr marL="342900" indent="-342900" algn="just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Начало итогового собеседования: 9 часов;</a:t>
            </a:r>
          </a:p>
          <a:p>
            <a:pPr marL="342900" indent="-342900" algn="just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Наличие у участника документа, удостоверяющего личность;</a:t>
            </a:r>
          </a:p>
          <a:p>
            <a:pPr marL="342900" indent="-342900" algn="just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 бланковая технология;</a:t>
            </a:r>
          </a:p>
          <a:p>
            <a:pPr marL="342900" indent="-342900" algn="just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Для проведения итогового собеседования в ОО выделяют: </a:t>
            </a:r>
          </a:p>
          <a:p>
            <a:pPr marL="342900" indent="-342900" algn="just" eaLnBrk="1" fontAlgn="auto" hangingPunct="1">
              <a:spcAft>
                <a:spcPts val="0"/>
              </a:spcAft>
              <a:defRPr/>
            </a:pP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аудитория ожидания,</a:t>
            </a:r>
          </a:p>
          <a:p>
            <a:pPr marL="342900" indent="-342900" algn="just" eaLnBrk="1" fontAlgn="auto" hangingPunct="1">
              <a:spcAft>
                <a:spcPts val="0"/>
              </a:spcAft>
              <a:defRPr/>
            </a:pP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аудитория проведения,</a:t>
            </a:r>
          </a:p>
          <a:p>
            <a:pPr marL="342900" indent="-342900" algn="just" eaLnBrk="1" fontAlgn="auto" hangingPunct="1">
              <a:spcAft>
                <a:spcPts val="0"/>
              </a:spcAft>
              <a:defRPr/>
            </a:pP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учебные кабинеты для участников, прошедших итоговое собеседование,</a:t>
            </a:r>
          </a:p>
          <a:p>
            <a:pPr marL="342900" indent="-342900" algn="just" eaLnBrk="1" fontAlgn="auto" hangingPunct="1">
              <a:spcAft>
                <a:spcPts val="0"/>
              </a:spcAft>
              <a:defRPr/>
            </a:pP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штаб;</a:t>
            </a:r>
          </a:p>
          <a:p>
            <a:pPr marL="342900" indent="-342900" algn="just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аудитории проведения с участником присутствуют:</a:t>
            </a:r>
          </a:p>
          <a:p>
            <a:pPr marL="342900" indent="-342900" algn="just" eaLnBrk="1" fontAlgn="auto" hangingPunct="1">
              <a:spcAft>
                <a:spcPts val="0"/>
              </a:spcAft>
              <a:defRPr/>
            </a:pP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экзаменатор – собеседник,</a:t>
            </a:r>
          </a:p>
          <a:p>
            <a:pPr marL="342900" indent="-342900" algn="just" eaLnBrk="1" fontAlgn="auto" hangingPunct="1">
              <a:spcAft>
                <a:spcPts val="0"/>
              </a:spcAft>
              <a:defRPr/>
            </a:pP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эксперт, </a:t>
            </a:r>
          </a:p>
          <a:p>
            <a:pPr marL="342900" indent="-342900" algn="just" eaLnBrk="1" fontAlgn="auto" hangingPunct="1">
              <a:spcAft>
                <a:spcPts val="0"/>
              </a:spcAft>
              <a:defRPr/>
            </a:pP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технический специалист (не всегда);</a:t>
            </a:r>
          </a:p>
          <a:p>
            <a:pPr marL="342900" indent="-342900" algn="just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аудитории проведения ведётся аудиозапись. </a:t>
            </a:r>
          </a:p>
          <a:p>
            <a:pPr marL="342900" indent="-342900" algn="just" eaLnBrk="1" fontAlgn="auto" hangingPunct="1">
              <a:spcAft>
                <a:spcPts val="0"/>
              </a:spcAft>
              <a:defRPr/>
            </a:pPr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 eaLnBrk="1" fontAlgn="auto" hangingPunct="1">
              <a:spcAft>
                <a:spcPts val="0"/>
              </a:spcAft>
              <a:buAutoNum type="arabicPeriod"/>
              <a:defRPr/>
            </a:pPr>
            <a:endParaRPr lang="ru-RU" sz="1400" u="sng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37" y="0"/>
            <a:ext cx="9146437" cy="357172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6286512" y="0"/>
            <a:ext cx="278608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Содержание заданий</a:t>
            </a:r>
            <a:endParaRPr lang="ru-RU" sz="1600" dirty="0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214282" y="479673"/>
          <a:ext cx="8358246" cy="4102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7916"/>
                <a:gridCol w="2500330"/>
              </a:tblGrid>
              <a:tr h="321343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Содержание заданий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Максимальный балл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</a:tr>
              <a:tr h="507916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Задание 1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r>
                        <a:rPr lang="ru-RU" sz="14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Чтение текста вслух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</a:tr>
              <a:tr h="740363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Задание 2</a:t>
                      </a:r>
                    </a:p>
                    <a:p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Пересказ прочитанного текста с привлечением дополнительной информации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740363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Задание 3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Создание устного монологического высказывания по одной из выбранных тем беседы 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740363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Задание 4 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Участие в диалоге с экзаменатором- собеседником (на одну из трёх тем по выбору)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520997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Соблюдение норм русского литературного языка при ответе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520997">
                <a:tc>
                  <a:txBody>
                    <a:bodyPr/>
                    <a:lstStyle/>
                    <a:p>
                      <a:pPr algn="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ИТОГО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Содержимое 2"/>
          <p:cNvSpPr txBox="1">
            <a:spLocks/>
          </p:cNvSpPr>
          <p:nvPr/>
        </p:nvSpPr>
        <p:spPr>
          <a:xfrm>
            <a:off x="214282" y="4429138"/>
            <a:ext cx="8358246" cy="6429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lvl="0" algn="ctr" fontAlgn="auto">
              <a:spcBef>
                <a:spcPct val="20000"/>
              </a:spcBef>
              <a:spcAft>
                <a:spcPts val="0"/>
              </a:spcAft>
              <a:defRPr/>
            </a:pPr>
            <a:endParaRPr kumimoji="0" lang="ru-RU" sz="15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lvl="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ДЛЯ ПОЛУЧЕНИЯ ЗАЧЁТА необходимо 10 баллов и более</a:t>
            </a: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37" y="0"/>
            <a:ext cx="9146437" cy="42861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6357950" y="0"/>
            <a:ext cx="27146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Схема оценивания</a:t>
            </a:r>
            <a:endParaRPr lang="ru-RU" sz="1600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642910" y="2786064"/>
            <a:ext cx="2714644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lvl="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ru-RU" sz="1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ПОТОКОВАЯ АУДИОЗАПИСЬ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4857752" y="1214428"/>
            <a:ext cx="2714644" cy="11430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lvl="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ВТОРАЯ СХЕМА:</a:t>
            </a:r>
          </a:p>
          <a:p>
            <a:pPr lvl="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2500" dirty="0" smtClean="0"/>
              <a:t> после окончания проведения собеседования </a:t>
            </a:r>
            <a:br>
              <a:rPr lang="ru-RU" sz="2500" dirty="0" smtClean="0"/>
            </a:br>
            <a:r>
              <a:rPr lang="ru-RU" sz="2500" dirty="0" smtClean="0"/>
              <a:t>по аудиозаписям ответов участников </a:t>
            </a:r>
            <a:endParaRPr kumimoji="0" lang="ru-RU" sz="25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rot="5400000">
            <a:off x="1965307" y="2606675"/>
            <a:ext cx="214314" cy="1588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>
            <a:off x="6608777" y="2535237"/>
            <a:ext cx="214314" cy="1588"/>
          </a:xfrm>
          <a:prstGeom prst="straightConnector1">
            <a:avLst/>
          </a:prstGeom>
          <a:ln w="190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одержимое 2"/>
          <p:cNvSpPr txBox="1">
            <a:spLocks/>
          </p:cNvSpPr>
          <p:nvPr/>
        </p:nvSpPr>
        <p:spPr>
          <a:xfrm>
            <a:off x="1428728" y="1214428"/>
            <a:ext cx="2714644" cy="12144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lvl="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ПЕРВАЯ СХЕМА</a:t>
            </a:r>
            <a:r>
              <a:rPr kumimoji="0" lang="ru-RU" sz="1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:</a:t>
            </a:r>
            <a:r>
              <a:rPr lang="ru-RU" sz="1500" dirty="0" smtClean="0"/>
              <a:t> </a:t>
            </a:r>
            <a:r>
              <a:rPr lang="ru-RU" sz="1400" dirty="0" smtClean="0"/>
              <a:t>непосредственно в процессе ответа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Содержимое 2"/>
          <p:cNvSpPr txBox="1">
            <a:spLocks/>
          </p:cNvSpPr>
          <p:nvPr/>
        </p:nvSpPr>
        <p:spPr>
          <a:xfrm>
            <a:off x="5715008" y="2714626"/>
            <a:ext cx="2714644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lvl="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ru-RU" sz="1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ПЕРСОНАЛЬНАЯ АУДИОЗАПИСЬ (желательно)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Содержимое 2"/>
          <p:cNvSpPr txBox="1">
            <a:spLocks/>
          </p:cNvSpPr>
          <p:nvPr/>
        </p:nvSpPr>
        <p:spPr>
          <a:xfrm>
            <a:off x="1714480" y="571486"/>
            <a:ext cx="5643602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lvl="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ru-RU" sz="1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ОЦЕНИВАНИЕ ПО СИСТЕМЕ «ЗАЧЁТ/НЕЗАЧЁТ»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object 5"/>
          <p:cNvSpPr txBox="1"/>
          <p:nvPr/>
        </p:nvSpPr>
        <p:spPr>
          <a:xfrm>
            <a:off x="71406" y="3429007"/>
            <a:ext cx="8929750" cy="21210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1000" dirty="0" smtClean="0"/>
              <a:t> </a:t>
            </a:r>
            <a:r>
              <a:rPr lang="ru-RU" sz="1200" dirty="0" smtClean="0">
                <a:solidFill>
                  <a:srgbClr val="002060"/>
                </a:solidFill>
              </a:rPr>
              <a:t>Участник по своему желанию </a:t>
            </a:r>
            <a:r>
              <a:rPr lang="ru-RU" sz="1200" u="sng" dirty="0" smtClean="0">
                <a:solidFill>
                  <a:srgbClr val="002060"/>
                </a:solidFill>
              </a:rPr>
              <a:t>прослушивает аудиозапись своего ответа</a:t>
            </a:r>
            <a:r>
              <a:rPr lang="ru-RU" sz="1200" dirty="0" smtClean="0">
                <a:solidFill>
                  <a:srgbClr val="002060"/>
                </a:solidFill>
              </a:rPr>
              <a:t> для того, чтобы убедиться, что аудиозапись произведена без сбоев, отсутствуют посторонние шумы и помехи, голоса участника итогового собеседования и собеседника отчетливо слышны.</a:t>
            </a:r>
          </a:p>
          <a:p>
            <a:pPr>
              <a:buFont typeface="Wingdings" pitchFamily="2" charset="2"/>
              <a:buChar char="q"/>
            </a:pPr>
            <a:r>
              <a:rPr lang="ru-RU" sz="1200" dirty="0" smtClean="0">
                <a:solidFill>
                  <a:srgbClr val="002060"/>
                </a:solidFill>
              </a:rPr>
              <a:t>  Участник итогового собеседования может прослушать </a:t>
            </a:r>
            <a:r>
              <a:rPr lang="ru-RU" sz="1200" u="sng" dirty="0" smtClean="0">
                <a:solidFill>
                  <a:srgbClr val="002060"/>
                </a:solidFill>
              </a:rPr>
              <a:t>часть аудиозаписи </a:t>
            </a:r>
            <a:r>
              <a:rPr lang="ru-RU" sz="1200" dirty="0" smtClean="0">
                <a:solidFill>
                  <a:srgbClr val="002060"/>
                </a:solidFill>
              </a:rPr>
              <a:t>по своему усмотрению.</a:t>
            </a:r>
          </a:p>
          <a:p>
            <a:pPr>
              <a:buFont typeface="Wingdings" pitchFamily="2" charset="2"/>
              <a:buChar char="q"/>
            </a:pPr>
            <a:r>
              <a:rPr lang="ru-RU" sz="1200" dirty="0" smtClean="0">
                <a:solidFill>
                  <a:srgbClr val="002060"/>
                </a:solidFill>
              </a:rPr>
              <a:t> В случае выявления некачественной аудиозаписи ответа участника итогового собеседования ответственный организатор образовательной организации составляет «Акт о досрочном завершении».</a:t>
            </a:r>
          </a:p>
          <a:p>
            <a:pPr>
              <a:buFont typeface="Wingdings" pitchFamily="2" charset="2"/>
              <a:buChar char="q"/>
            </a:pPr>
            <a:r>
              <a:rPr lang="ru-RU" sz="1200" dirty="0" smtClean="0">
                <a:solidFill>
                  <a:srgbClr val="002060"/>
                </a:solidFill>
              </a:rPr>
              <a:t> Такому участнику предоставляется возможность </a:t>
            </a:r>
            <a:r>
              <a:rPr lang="ru-RU" sz="1200" u="sng" dirty="0" smtClean="0">
                <a:solidFill>
                  <a:srgbClr val="002060"/>
                </a:solidFill>
              </a:rPr>
              <a:t>повторно</a:t>
            </a:r>
            <a:r>
              <a:rPr lang="ru-RU" sz="1200" dirty="0" smtClean="0">
                <a:solidFill>
                  <a:srgbClr val="002060"/>
                </a:solidFill>
              </a:rPr>
              <a:t> пройти итоговое собеседование  в </a:t>
            </a:r>
            <a:r>
              <a:rPr lang="ru-RU" sz="1200" u="sng" dirty="0" smtClean="0">
                <a:solidFill>
                  <a:srgbClr val="002060"/>
                </a:solidFill>
              </a:rPr>
              <a:t>дополнительные сроки </a:t>
            </a:r>
            <a:r>
              <a:rPr lang="ru-RU" sz="1200" dirty="0" smtClean="0">
                <a:solidFill>
                  <a:srgbClr val="002060"/>
                </a:solidFill>
              </a:rPr>
              <a:t>или </a:t>
            </a:r>
            <a:r>
              <a:rPr lang="ru-RU" sz="1200" u="sng" dirty="0" smtClean="0">
                <a:solidFill>
                  <a:srgbClr val="002060"/>
                </a:solidFill>
              </a:rPr>
              <a:t>в день проведения итогового собеседования </a:t>
            </a:r>
            <a:r>
              <a:rPr lang="ru-RU" sz="1200" dirty="0" smtClean="0">
                <a:solidFill>
                  <a:srgbClr val="002060"/>
                </a:solidFill>
              </a:rPr>
              <a:t>с использованием другого варианта КИМ.</a:t>
            </a:r>
          </a:p>
          <a:p>
            <a:endParaRPr lang="ru-RU" sz="1200" dirty="0" smtClean="0">
              <a:solidFill>
                <a:srgbClr val="002060"/>
              </a:solidFill>
            </a:endParaRPr>
          </a:p>
          <a:p>
            <a:pPr marL="12700" marR="5080" algn="just">
              <a:lnSpc>
                <a:spcPct val="100000"/>
              </a:lnSpc>
              <a:spcBef>
                <a:spcPts val="580"/>
              </a:spcBef>
            </a:pPr>
            <a:endParaRPr sz="2400" dirty="0">
              <a:solidFill>
                <a:srgbClr val="002060"/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F8A57D39EA87654A826E1AE073001366" ma:contentTypeVersion="23" ma:contentTypeDescription="Создание документа." ma:contentTypeScope="" ma:versionID="42b5252cb208ec0dd7e2244ea476f46b">
  <xsd:schema xmlns:xsd="http://www.w3.org/2001/XMLSchema" xmlns:xs="http://www.w3.org/2001/XMLSchema" xmlns:p="http://schemas.microsoft.com/office/2006/metadata/properties" xmlns:ns2="cd3664f2-095a-4f8b-9d55-6e8dac6b38e9" xmlns:ns3="357de74d-0576-4f64-94f1-0981946002d6" xmlns:ns4="http://schemas.microsoft.com/sharepoint/v4" targetNamespace="http://schemas.microsoft.com/office/2006/metadata/properties" ma:root="true" ma:fieldsID="4fbe54119b3c74b82b5ce5f47f16accc" ns2:_="" ns3:_="" ns4:_="">
    <xsd:import namespace="cd3664f2-095a-4f8b-9d55-6e8dac6b38e9"/>
    <xsd:import namespace="357de74d-0576-4f64-94f1-0981946002d6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Project" minOccurs="0"/>
                <xsd:element ref="ns2:Program" minOccurs="0"/>
                <xsd:element ref="ns2:DocTypeChoose" minOccurs="0"/>
                <xsd:element ref="ns2:DocType" minOccurs="0"/>
                <xsd:element ref="ns3:_dlc_DocId" minOccurs="0"/>
                <xsd:element ref="ns3:_dlc_DocIdUrl" minOccurs="0"/>
                <xsd:element ref="ns3:_dlc_DocIdPersistId" minOccurs="0"/>
                <xsd:element ref="ns2:Project_Value" minOccurs="0"/>
                <xsd:element ref="ns2:Program_Value" minOccurs="0"/>
                <xsd:element ref="ns2:Uniq" minOccurs="0"/>
                <xsd:element ref="ns4:IconOverlay" minOccurs="0"/>
                <xsd:element ref="ns2:a39f889c817340af9831b8d13b13a208" minOccurs="0"/>
                <xsd:element ref="ns3:TaxCatchAll" minOccurs="0"/>
                <xsd:element ref="ns2:l6ea12c2109f40bda277d1a9858ecc92" minOccurs="0"/>
                <xsd:element ref="ns2:g943717a092c4fc1b62636c74327ccf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664f2-095a-4f8b-9d55-6e8dac6b38e9" elementFormDefault="qualified">
    <xsd:import namespace="http://schemas.microsoft.com/office/2006/documentManagement/types"/>
    <xsd:import namespace="http://schemas.microsoft.com/office/infopath/2007/PartnerControls"/>
    <xsd:element name="Project" ma:index="2" nillable="true" ma:displayName="Проект" ma:indexed="true" ma:internalName="Project">
      <xsd:simpleType>
        <xsd:restriction base="dms:Unknown"/>
      </xsd:simpleType>
    </xsd:element>
    <xsd:element name="Program" ma:index="3" nillable="true" ma:displayName="Программа" ma:indexed="true" ma:internalName="Program">
      <xsd:simpleType>
        <xsd:restriction base="dms:Unknown"/>
      </xsd:simpleType>
    </xsd:element>
    <xsd:element name="DocTypeChoose" ma:index="4" nillable="true" ma:displayName="Вид документа" ma:format="Dropdown" ma:internalName="DocTypeChoose">
      <xsd:simpleType>
        <xsd:restriction base="dms:Choice">
          <xsd:enumeration value="Предложение"/>
          <xsd:enumeration value="Презентация"/>
          <xsd:enumeration value="Отчет"/>
          <xsd:enumeration value="База данных"/>
          <xsd:enumeration value="Письмо"/>
          <xsd:enumeration value="План работ"/>
          <xsd:enumeration value="Пресс-релиз"/>
          <xsd:enumeration value="Перевод"/>
          <xsd:enumeration value="Мониторинг"/>
          <xsd:enumeration value="Финанс.юрид."/>
          <xsd:enumeration value="Инф справка"/>
          <xsd:enumeration value="Статья"/>
          <xsd:enumeration value="Комментарий"/>
          <xsd:enumeration value="QnA"/>
          <xsd:enumeration value="План тренинг."/>
          <xsd:enumeration value="Реп. аудит"/>
          <xsd:enumeration value="Стратегия"/>
        </xsd:restriction>
      </xsd:simpleType>
    </xsd:element>
    <xsd:element name="DocType" ma:index="5" nillable="true" ma:displayName="Вид документа (не используется)" ma:hidden="true" ma:indexed="true" ma:list="{8295f3c2-d109-40e8-8d7e-92da87b75d93}" ma:internalName="DocType" ma:readOnly="false" ma:showField="Title">
      <xsd:simpleType>
        <xsd:restriction base="dms:Lookup"/>
      </xsd:simpleType>
    </xsd:element>
    <xsd:element name="Project_Value" ma:index="12" nillable="true" ma:displayName="Project_Value" ma:hidden="true" ma:internalName="Project_Value" ma:readOnly="false">
      <xsd:simpleType>
        <xsd:restriction base="dms:Text"/>
      </xsd:simpleType>
    </xsd:element>
    <xsd:element name="Program_Value" ma:index="14" nillable="true" ma:displayName="Program_Value" ma:hidden="true" ma:internalName="Program_Value" ma:readOnly="false">
      <xsd:simpleType>
        <xsd:restriction base="dms:Text"/>
      </xsd:simpleType>
    </xsd:element>
    <xsd:element name="Uniq" ma:index="17" nillable="true" ma:displayName="Доступ" ma:internalName="Uniq">
      <xsd:simpleType>
        <xsd:restriction base="dms:Unknown"/>
      </xsd:simpleType>
    </xsd:element>
    <xsd:element name="a39f889c817340af9831b8d13b13a208" ma:index="20" nillable="true" ma:taxonomy="true" ma:internalName="a39f889c817340af9831b8d13b13a208" ma:taxonomyFieldName="Area" ma:displayName="Отрасль" ma:default="" ma:fieldId="{a39f889c-8173-40af-9831-b8d13b13a208}" ma:taxonomyMulti="true" ma:sspId="605086db-a9be-4a34-a41c-e0db27f7284e" ma:termSetId="36fcc24b-8144-4298-95fe-04d7adb7800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6ea12c2109f40bda277d1a9858ecc92" ma:index="23" nillable="true" ma:taxonomy="true" ma:internalName="l6ea12c2109f40bda277d1a9858ecc92" ma:taxonomyFieldName="CommDirection" ma:displayName="Направление коммуникаций" ma:default="" ma:fieldId="{56ea12c2-109f-40bd-a277-d1a9858ecc92}" ma:taxonomyMulti="true" ma:sspId="605086db-a9be-4a34-a41c-e0db27f7284e" ma:termSetId="2b711527-2f8f-429e-9564-d448a209af6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943717a092c4fc1b62636c74327ccfa" ma:index="25" nillable="true" ma:taxonomy="true" ma:internalName="g943717a092c4fc1b62636c74327ccfa" ma:taxonomyFieldName="Department" ma:displayName="Department" ma:default="" ma:fieldId="{0943717a-092c-4fc1-b626-36c74327ccfa}" ma:sspId="605086db-a9be-4a34-a41c-e0db27f7284e" ma:termSetId="a6a5710a-213b-442e-9230-089bae104af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7de74d-0576-4f64-94f1-0981946002d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Значение идентификатора документа" ma:description="Значение идентификатора документа, присвоенного данному элементу." ma:indexed="true" ma:internalName="_dlc_DocId" ma:readOnly="true">
      <xsd:simpleType>
        <xsd:restriction base="dms:Text"/>
      </xsd:simpleType>
    </xsd:element>
    <xsd:element name="_dlc_DocIdUrl" ma:index="9" nillable="true" ma:displayName="Идентификатор документа" ma:description="Постоянная ссылка на этот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Сохранить идентификатор" ma:description="Сохранять идентификатор при добавлении." ma:hidden="true" ma:internalName="_dlc_DocIdPersistId" ma:readOnly="true">
      <xsd:simpleType>
        <xsd:restriction base="dms:Boolean"/>
      </xsd:simpleType>
    </xsd:element>
    <xsd:element name="TaxCatchAll" ma:index="21" nillable="true" ma:displayName="Столбец для захвата всех терминов таксономии" ma:hidden="true" ma:list="{1945cbee-8e77-4ba9-90e6-c2c7f6e6bc49}" ma:internalName="TaxCatchAll" ma:showField="CatchAllData" ma:web="357de74d-0576-4f64-94f1-0981946002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8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Тип контента"/>
        <xsd:element ref="dc:title" minOccurs="0" maxOccurs="1" ma:index="1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357de74d-0576-4f64-94f1-0981946002d6">C7SY476UVPAM-52-228396</_dlc_DocId>
    <_dlc_DocIdUrl xmlns="357de74d-0576-4f64-94f1-0981946002d6">
      <Url>http://mp27/Docs/_layouts/DocIdRedir.aspx?ID=C7SY476UVPAM-52-228396</Url>
      <Description>C7SY476UVPAM-52-228396</Description>
    </_dlc_DocIdUrl>
    <Project_Value xmlns="cd3664f2-095a-4f8b-9d55-6e8dac6b38e9">80bbf775-14f1-11e1-8ae5-003048d4ff32</Project_Value>
    <l6ea12c2109f40bda277d1a9858ecc92 xmlns="cd3664f2-095a-4f8b-9d55-6e8dac6b38e9">
      <Terms xmlns="http://schemas.microsoft.com/office/infopath/2007/PartnerControls"/>
    </l6ea12c2109f40bda277d1a9858ecc92>
    <IconOverlay xmlns="http://schemas.microsoft.com/sharepoint/v4" xsi:nil="true"/>
    <DocType xmlns="cd3664f2-095a-4f8b-9d55-6e8dac6b38e9" xsi:nil="true"/>
    <Program xmlns="cd3664f2-095a-4f8b-9d55-6e8dac6b38e9" xsi:nil="true"/>
    <a39f889c817340af9831b8d13b13a208 xmlns="cd3664f2-095a-4f8b-9d55-6e8dac6b38e9">
      <Terms xmlns="http://schemas.microsoft.com/office/infopath/2007/PartnerControls"/>
    </a39f889c817340af9831b8d13b13a208>
    <Uniq xmlns="cd3664f2-095a-4f8b-9d55-6e8dac6b38e9" xsi:nil="true"/>
    <DocTypeChoose xmlns="cd3664f2-095a-4f8b-9d55-6e8dac6b38e9">Презентация</DocTypeChoose>
    <Project xmlns="cd3664f2-095a-4f8b-9d55-6e8dac6b38e9">Рособрнадзор</Project>
    <Program_Value xmlns="cd3664f2-095a-4f8b-9d55-6e8dac6b38e9" xsi:nil="true"/>
    <TaxCatchAll xmlns="357de74d-0576-4f64-94f1-0981946002d6">
      <Value>29</Value>
    </TaxCatchAll>
    <g943717a092c4fc1b62636c74327ccfa xmlns="cd3664f2-095a-4f8b-9d55-6e8dac6b38e9">
      <Terms xmlns="http://schemas.microsoft.com/office/infopath/2007/PartnerControls">
        <TermInfo xmlns="http://schemas.microsoft.com/office/infopath/2007/PartnerControls">
          <TermName xmlns="http://schemas.microsoft.com/office/infopath/2007/PartnerControls">ДМП</TermName>
          <TermId xmlns="http://schemas.microsoft.com/office/infopath/2007/PartnerControls">3e3ca49e-6427-40d8-bc11-0597c9532f93</TermId>
        </TermInfo>
      </Terms>
    </g943717a092c4fc1b62636c74327ccfa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FAB738F-DEE4-48AD-803B-EF681A6D1AB9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F132760-EE7F-4F78-8BE2-00BF2057B6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d3664f2-095a-4f8b-9d55-6e8dac6b38e9"/>
    <ds:schemaRef ds:uri="357de74d-0576-4f64-94f1-0981946002d6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7ECB60F-05B7-4B06-A592-1DA9C9840522}">
  <ds:schemaRefs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terms/"/>
    <ds:schemaRef ds:uri="http://purl.org/dc/elements/1.1/"/>
    <ds:schemaRef ds:uri="http://schemas.microsoft.com/sharepoint/v4"/>
    <ds:schemaRef ds:uri="http://schemas.openxmlformats.org/package/2006/metadata/core-properties"/>
    <ds:schemaRef ds:uri="http://schemas.microsoft.com/office/infopath/2007/PartnerControls"/>
    <ds:schemaRef ds:uri="357de74d-0576-4f64-94f1-0981946002d6"/>
    <ds:schemaRef ds:uri="cd3664f2-095a-4f8b-9d55-6e8dac6b38e9"/>
  </ds:schemaRefs>
</ds:datastoreItem>
</file>

<file path=customXml/itemProps4.xml><?xml version="1.0" encoding="utf-8"?>
<ds:datastoreItem xmlns:ds="http://schemas.openxmlformats.org/officeDocument/2006/customXml" ds:itemID="{0DF6CE3A-C03D-4AAD-8F3F-4BC460944E4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18390</TotalTime>
  <Words>1033</Words>
  <Application>Microsoft Office PowerPoint</Application>
  <PresentationFormat>Экран (16:9)</PresentationFormat>
  <Paragraphs>260</Paragraphs>
  <Slides>17</Slides>
  <Notes>16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ПАМЯТКА РУКОВОДИТЕЛЯ  ОБРАЗОВАТЕЛЬНОЙ ОРГАНИЗАЦИИ  ПРИ ПРОВЕДЕНИИ ИТОГОВОГО СОБЕСЕДОВАНИЯ ПО РУССКОМУ ЯЗЫКУ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danilov@halfbudget.com</dc:creator>
  <cp:lastModifiedBy>Комитет образования</cp:lastModifiedBy>
  <cp:revision>1285</cp:revision>
  <cp:lastPrinted>2015-10-22T13:52:31Z</cp:lastPrinted>
  <dcterms:created xsi:type="dcterms:W3CDTF">2013-10-28T02:04:26Z</dcterms:created>
  <dcterms:modified xsi:type="dcterms:W3CDTF">2023-01-19T02:02:25Z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fc33d8bf-fcc2-4c62-975b-fa0018f44cac</vt:lpwstr>
  </property>
  <property fmtid="{D5CDD505-2E9C-101B-9397-08002B2CF9AE}" pid="3" name="ContentTypeId">
    <vt:lpwstr>0x010100F8A57D39EA87654A826E1AE073001366</vt:lpwstr>
  </property>
  <property fmtid="{D5CDD505-2E9C-101B-9397-08002B2CF9AE}" pid="4" name="CommDirection">
    <vt:lpwstr/>
  </property>
  <property fmtid="{D5CDD505-2E9C-101B-9397-08002B2CF9AE}" pid="5" name="Area">
    <vt:lpwstr/>
  </property>
  <property fmtid="{D5CDD505-2E9C-101B-9397-08002B2CF9AE}" pid="6" name="Department">
    <vt:lpwstr>29;#ДМП|3e3ca49e-6427-40d8-bc11-0597c9532f93</vt:lpwstr>
  </property>
  <property fmtid="{D5CDD505-2E9C-101B-9397-08002B2CF9AE}" pid="7" name="Project">
    <vt:lpwstr>Рособрнадзор</vt:lpwstr>
  </property>
  <property fmtid="{D5CDD505-2E9C-101B-9397-08002B2CF9AE}" pid="8" name="Project_Value">
    <vt:lpwstr>80bbf775-14f1-11e1-8ae5-003048d4ff32</vt:lpwstr>
  </property>
  <property fmtid="{D5CDD505-2E9C-101B-9397-08002B2CF9AE}" pid="9" name="Program">
    <vt:lpwstr/>
  </property>
  <property fmtid="{D5CDD505-2E9C-101B-9397-08002B2CF9AE}" pid="10" name="Program_Value">
    <vt:lpwstr/>
  </property>
  <property fmtid="{D5CDD505-2E9C-101B-9397-08002B2CF9AE}" pid="11" name="DocTypeChoose">
    <vt:lpwstr>Презентация</vt:lpwstr>
  </property>
</Properties>
</file>